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257" r:id="rId3"/>
    <p:sldId id="262" r:id="rId4"/>
    <p:sldId id="290" r:id="rId5"/>
    <p:sldId id="303" r:id="rId6"/>
    <p:sldId id="261" r:id="rId7"/>
    <p:sldId id="299" r:id="rId8"/>
    <p:sldId id="264" r:id="rId9"/>
    <p:sldId id="304" r:id="rId10"/>
    <p:sldId id="305" r:id="rId11"/>
    <p:sldId id="282" r:id="rId12"/>
    <p:sldId id="283" r:id="rId13"/>
    <p:sldId id="296" r:id="rId14"/>
    <p:sldId id="297" r:id="rId15"/>
    <p:sldId id="298" r:id="rId16"/>
    <p:sldId id="293" r:id="rId17"/>
    <p:sldId id="284" r:id="rId18"/>
    <p:sldId id="291" r:id="rId19"/>
    <p:sldId id="294" r:id="rId20"/>
    <p:sldId id="292" r:id="rId21"/>
    <p:sldId id="306" r:id="rId22"/>
    <p:sldId id="307" r:id="rId23"/>
    <p:sldId id="308" r:id="rId24"/>
    <p:sldId id="267" r:id="rId25"/>
    <p:sldId id="269" r:id="rId26"/>
    <p:sldId id="26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9" autoAdjust="0"/>
  </p:normalViewPr>
  <p:slideViewPr>
    <p:cSldViewPr snapToGrid="0" snapToObjects="1">
      <p:cViewPr>
        <p:scale>
          <a:sx n="108" d="100"/>
          <a:sy n="108" d="100"/>
        </p:scale>
        <p:origin x="-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B5DBB-BB94-4149-9451-AFBC2F1A3B0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6B46-2F59-8C4E-9897-46338C09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an extended</a:t>
            </a:r>
            <a:r>
              <a:rPr lang="en-US" baseline="0" dirty="0" smtClean="0"/>
              <a:t> response box- 5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is only grade computer based!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“choose two”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part A/ Part B test item-</a:t>
            </a:r>
            <a:r>
              <a:rPr lang="en-US" baseline="0" dirty="0" smtClean="0"/>
              <a:t> this is from 3</a:t>
            </a:r>
            <a:r>
              <a:rPr lang="en-US" baseline="30000" dirty="0" smtClean="0"/>
              <a:t>rd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Dennis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test, multiple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-4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dirty="0" smtClean="0"/>
              <a:t>grade test- shows creating an</a:t>
            </a:r>
            <a:r>
              <a:rPr lang="en-US" baseline="0" dirty="0" smtClean="0"/>
              <a:t>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-4</a:t>
            </a:r>
            <a:r>
              <a:rPr lang="en-US" baseline="30000" dirty="0" smtClean="0"/>
              <a:t>th</a:t>
            </a:r>
            <a:r>
              <a:rPr lang="en-US" dirty="0" smtClean="0"/>
              <a:t> grade- shows interactive</a:t>
            </a:r>
            <a:r>
              <a:rPr lang="en-US" baseline="0" dirty="0" smtClean="0"/>
              <a:t> bar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0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- 6</a:t>
            </a:r>
            <a:r>
              <a:rPr lang="en-US" baseline="30000" dirty="0" smtClean="0"/>
              <a:t>th</a:t>
            </a:r>
            <a:r>
              <a:rPr lang="en-US" dirty="0" smtClean="0"/>
              <a:t> test-</a:t>
            </a:r>
            <a:r>
              <a:rPr lang="en-US" baseline="0" dirty="0" smtClean="0"/>
              <a:t> shows 2 part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1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- 6</a:t>
            </a:r>
            <a:r>
              <a:rPr lang="en-US" baseline="30000" dirty="0" smtClean="0"/>
              <a:t>th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1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6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0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who understand the concept</a:t>
            </a:r>
            <a:r>
              <a:rPr lang="en-US" baseline="0" dirty="0" smtClean="0"/>
              <a:t> have flexibility with strategies- they don’t just know how </a:t>
            </a:r>
            <a:r>
              <a:rPr lang="en-US" baseline="0" smtClean="0"/>
              <a:t>to do one </a:t>
            </a:r>
            <a:r>
              <a:rPr lang="en-US" baseline="0" dirty="0" smtClean="0"/>
              <a:t>“trick”.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Katrina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6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Katrina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Darlene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3</a:t>
            </a:r>
            <a:r>
              <a:rPr lang="en-US" baseline="30000" dirty="0" smtClean="0"/>
              <a:t>rd</a:t>
            </a:r>
            <a:r>
              <a:rPr lang="en-US" dirty="0" smtClean="0"/>
              <a:t> /4</a:t>
            </a:r>
            <a:r>
              <a:rPr lang="en-US" baseline="30000" dirty="0" smtClean="0"/>
              <a:t>th</a:t>
            </a:r>
            <a:r>
              <a:rPr lang="en-US" dirty="0" smtClean="0"/>
              <a:t> grade ELA practice test. Shows picking 2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6B46-2F59-8C4E-9897-46338C092B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18,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ssessments.org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916545"/>
            <a:ext cx="3486999" cy="2494091"/>
          </a:xfrm>
        </p:spPr>
        <p:txBody>
          <a:bodyPr>
            <a:normAutofit/>
          </a:bodyPr>
          <a:lstStyle/>
          <a:p>
            <a:r>
              <a:rPr lang="en-US" sz="4400" smtClean="0"/>
              <a:t>Trinity Oaks </a:t>
            </a:r>
            <a:r>
              <a:rPr lang="en-US" sz="4400" dirty="0" smtClean="0"/>
              <a:t>Curriculum Night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101" y="4628898"/>
            <a:ext cx="3433068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Tuesday, November 18, 2014</a:t>
            </a:r>
          </a:p>
          <a:p>
            <a:endParaRPr lang="en-US" dirty="0"/>
          </a:p>
          <a:p>
            <a:r>
              <a:rPr lang="en-US" dirty="0" smtClean="0"/>
              <a:t>Thank you for coming!</a:t>
            </a:r>
            <a:endParaRPr lang="en-US" dirty="0"/>
          </a:p>
        </p:txBody>
      </p:sp>
      <p:pic>
        <p:nvPicPr>
          <p:cNvPr id="4" name="Picture 3" descr="TOES.jpe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9" y="1822479"/>
            <a:ext cx="2787650" cy="3133226"/>
          </a:xfrm>
          <a:prstGeom prst="rect">
            <a:avLst/>
          </a:prstGeom>
          <a:ln cap="rnd">
            <a:solidFill>
              <a:srgbClr val="94C600"/>
            </a:solidFill>
            <a:rou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5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2" y="1174750"/>
            <a:ext cx="8123237" cy="531494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 Graders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sz="2400" dirty="0"/>
              <a:t>March 2</a:t>
            </a:r>
            <a:r>
              <a:rPr lang="en-US" sz="2400" baseline="30000" dirty="0"/>
              <a:t>nd</a:t>
            </a:r>
            <a:r>
              <a:rPr lang="en-US" sz="2400" dirty="0"/>
              <a:t>:  Writing</a:t>
            </a:r>
          </a:p>
          <a:p>
            <a:pPr lvl="2"/>
            <a:r>
              <a:rPr lang="en-US" sz="2400" b="1" dirty="0"/>
              <a:t>Paper/Pencil</a:t>
            </a:r>
            <a:r>
              <a:rPr lang="en-US" sz="2400" dirty="0"/>
              <a:t>, 90 </a:t>
            </a:r>
            <a:r>
              <a:rPr lang="en-US" sz="2400" dirty="0" smtClean="0"/>
              <a:t>minutes (120 if needed)</a:t>
            </a:r>
            <a:endParaRPr lang="en-US" sz="2400" dirty="0"/>
          </a:p>
          <a:p>
            <a:pPr lvl="2"/>
            <a:r>
              <a:rPr lang="en-US" sz="2400" dirty="0"/>
              <a:t>Students read texts, respond to prompt using texts to support their writing.</a:t>
            </a:r>
          </a:p>
          <a:p>
            <a:pPr lvl="2"/>
            <a:r>
              <a:rPr lang="en-US" sz="2400" dirty="0"/>
              <a:t>Informative or </a:t>
            </a:r>
            <a:r>
              <a:rPr lang="en-US" sz="2400" dirty="0" smtClean="0"/>
              <a:t>Opinion</a:t>
            </a:r>
            <a:endParaRPr lang="en-US" sz="2400" dirty="0"/>
          </a:p>
          <a:p>
            <a:pPr lvl="1"/>
            <a:r>
              <a:rPr lang="en-US" sz="2400" dirty="0" smtClean="0"/>
              <a:t>April 13-14: ELA </a:t>
            </a:r>
            <a:r>
              <a:rPr lang="en-US" sz="2400" b="1" dirty="0" smtClean="0"/>
              <a:t>Computer based</a:t>
            </a:r>
            <a:endParaRPr lang="en-US" sz="2400" b="1" dirty="0"/>
          </a:p>
          <a:p>
            <a:pPr lvl="1"/>
            <a:r>
              <a:rPr lang="en-US" sz="2400" dirty="0" smtClean="0"/>
              <a:t>April 20-21: Math </a:t>
            </a:r>
            <a:r>
              <a:rPr lang="en-US" sz="2400" b="1" dirty="0"/>
              <a:t>Computer </a:t>
            </a:r>
            <a:r>
              <a:rPr lang="en-US" sz="2400" b="1" dirty="0" smtClean="0"/>
              <a:t>based</a:t>
            </a:r>
          </a:p>
          <a:p>
            <a:pPr lvl="2"/>
            <a:r>
              <a:rPr lang="en-US" sz="2400" dirty="0" smtClean="0"/>
              <a:t>Both are Multiple </a:t>
            </a:r>
            <a:r>
              <a:rPr lang="en-US" sz="2400" dirty="0"/>
              <a:t>Choice, Extended </a:t>
            </a:r>
            <a:r>
              <a:rPr lang="en-US" sz="2400" dirty="0" smtClean="0"/>
              <a:t>Response</a:t>
            </a:r>
            <a:endParaRPr lang="en-US" sz="2400" dirty="0"/>
          </a:p>
          <a:p>
            <a:pPr lvl="1"/>
            <a:r>
              <a:rPr lang="en-US" sz="2400" dirty="0" smtClean="0"/>
              <a:t>April 27-28: FCAT Science2.0 </a:t>
            </a:r>
            <a:r>
              <a:rPr lang="en-US" sz="2400" b="1" dirty="0" smtClean="0"/>
              <a:t>Paper/Pencil</a:t>
            </a:r>
          </a:p>
          <a:p>
            <a:pPr lvl="1"/>
            <a:r>
              <a:rPr lang="en-US" sz="2400" dirty="0" smtClean="0"/>
              <a:t>Scores are </a:t>
            </a:r>
            <a:r>
              <a:rPr lang="en-US" sz="2400" b="1" dirty="0" smtClean="0"/>
              <a:t>not </a:t>
            </a:r>
            <a:r>
              <a:rPr lang="en-US" sz="2400" dirty="0" smtClean="0"/>
              <a:t>used for promotion to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grade.</a:t>
            </a:r>
            <a:endParaRPr lang="en-US" sz="2400" b="1" dirty="0" smtClean="0"/>
          </a:p>
          <a:p>
            <a:pPr lvl="1"/>
            <a:endParaRPr lang="en-US" sz="2400" b="1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74975" y="380999"/>
            <a:ext cx="3044825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Jokerman"/>
                <a:ea typeface="Jokerman"/>
                <a:cs typeface="Jokerman"/>
              </a:rPr>
              <a:t>FSA</a:t>
            </a:r>
            <a:endParaRPr lang="en-US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Jokerman"/>
              <a:ea typeface="Jokerman"/>
              <a:cs typeface="Jokerman"/>
            </a:endParaRPr>
          </a:p>
        </p:txBody>
      </p:sp>
      <p:pic>
        <p:nvPicPr>
          <p:cNvPr id="5" name="Picture 5" descr="MCj03967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5738"/>
            <a:ext cx="1290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39799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38125"/>
            <a:ext cx="1397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4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77" y="504195"/>
            <a:ext cx="7024744" cy="732772"/>
          </a:xfrm>
        </p:spPr>
        <p:txBody>
          <a:bodyPr/>
          <a:lstStyle/>
          <a:p>
            <a:r>
              <a:rPr lang="en-US" dirty="0" smtClean="0"/>
              <a:t>FSA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08630"/>
            <a:ext cx="6777317" cy="17409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FSA Website: </a:t>
            </a:r>
            <a:r>
              <a:rPr lang="en-US" dirty="0" smtClean="0">
                <a:hlinkClick r:id="rId3"/>
              </a:rPr>
              <a:t>www.fsassessments.org</a:t>
            </a:r>
            <a:endParaRPr lang="en-US" dirty="0" smtClean="0"/>
          </a:p>
          <a:p>
            <a:pPr lvl="1"/>
            <a:r>
              <a:rPr lang="en-US" dirty="0" smtClean="0"/>
              <a:t>This website provides Reading and Math training tests for practice.</a:t>
            </a:r>
          </a:p>
          <a:p>
            <a:pPr lvl="1"/>
            <a:r>
              <a:rPr lang="en-US" dirty="0" smtClean="0"/>
              <a:t>Parents may access, students may practice!</a:t>
            </a:r>
          </a:p>
        </p:txBody>
      </p:sp>
      <p:pic>
        <p:nvPicPr>
          <p:cNvPr id="4" name="Picture 3" descr="Screen Shot 2014-10-01 at 3.07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6"/>
          <a:stretch/>
        </p:blipFill>
        <p:spPr>
          <a:xfrm>
            <a:off x="822488" y="3389353"/>
            <a:ext cx="2371026" cy="2586304"/>
          </a:xfrm>
          <a:prstGeom prst="rect">
            <a:avLst/>
          </a:prstGeom>
        </p:spPr>
      </p:pic>
      <p:pic>
        <p:nvPicPr>
          <p:cNvPr id="5" name="Picture 4" descr="Screen Shot 2014-10-01 at 3.07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31" y="3389353"/>
            <a:ext cx="4521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2" y="611750"/>
            <a:ext cx="7024744" cy="807467"/>
          </a:xfrm>
        </p:spPr>
        <p:txBody>
          <a:bodyPr/>
          <a:lstStyle/>
          <a:p>
            <a:r>
              <a:rPr lang="en-US" dirty="0" smtClean="0"/>
              <a:t>ELA Examples</a:t>
            </a:r>
            <a:endParaRPr lang="en-US" dirty="0"/>
          </a:p>
        </p:txBody>
      </p:sp>
      <p:pic>
        <p:nvPicPr>
          <p:cNvPr id="4" name="Picture 3" descr="Screen Shot 2014-10-01 at 3.1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36674"/>
            <a:ext cx="8610163" cy="34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01 at 3.19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2" y="1966896"/>
            <a:ext cx="7806597" cy="28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01 at 3.19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2" y="1811008"/>
            <a:ext cx="7958109" cy="39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01 at 3.2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2" y="968745"/>
            <a:ext cx="6525658" cy="54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27" y="560218"/>
            <a:ext cx="7024744" cy="714098"/>
          </a:xfrm>
        </p:spPr>
        <p:txBody>
          <a:bodyPr/>
          <a:lstStyle/>
          <a:p>
            <a:r>
              <a:rPr lang="en-US" dirty="0" smtClean="0"/>
              <a:t>Math Examples</a:t>
            </a:r>
            <a:endParaRPr lang="en-US" dirty="0"/>
          </a:p>
        </p:txBody>
      </p:sp>
      <p:pic>
        <p:nvPicPr>
          <p:cNvPr id="3" name="Picture 2" descr="Screen Shot 2014-10-01 at 3.1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900634"/>
            <a:ext cx="6017304" cy="31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30 at 3.5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8" y="1246800"/>
            <a:ext cx="7976784" cy="38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01 at 3.13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2" y="1540108"/>
            <a:ext cx="771532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01 at 3.1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7" y="1503321"/>
            <a:ext cx="8069406" cy="41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da poster-evidence sheet FL_fin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8" y="182898"/>
            <a:ext cx="8638368" cy="66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1-11 at 6.4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1" y="292100"/>
            <a:ext cx="5219700" cy="62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1 at 6.45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b="18117"/>
          <a:stretch>
            <a:fillRect/>
          </a:stretch>
        </p:blipFill>
        <p:spPr>
          <a:xfrm>
            <a:off x="1042988" y="1479550"/>
            <a:ext cx="6777037" cy="4352925"/>
          </a:xfrm>
        </p:spPr>
      </p:pic>
    </p:spTree>
    <p:extLst>
      <p:ext uri="{BB962C8B-B14F-4D97-AF65-F5344CB8AC3E}">
        <p14:creationId xmlns:p14="http://schemas.microsoft.com/office/powerpoint/2010/main" val="168161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1-11 at 6.5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29296"/>
            <a:ext cx="8585200" cy="53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3964"/>
            <a:ext cx="7024744" cy="1143000"/>
          </a:xfrm>
        </p:spPr>
        <p:txBody>
          <a:bodyPr/>
          <a:lstStyle/>
          <a:p>
            <a:r>
              <a:rPr lang="en-US" dirty="0" smtClean="0"/>
              <a:t>How we use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094464"/>
            <a:ext cx="6777317" cy="3899348"/>
          </a:xfrm>
        </p:spPr>
        <p:txBody>
          <a:bodyPr/>
          <a:lstStyle/>
          <a:p>
            <a:r>
              <a:rPr lang="en-US" dirty="0" smtClean="0"/>
              <a:t>Examine individual student strengths, in comparison to peer group</a:t>
            </a:r>
          </a:p>
          <a:p>
            <a:r>
              <a:rPr lang="en-US" dirty="0" smtClean="0"/>
              <a:t>Examine overall school trends, identify areas for improvement</a:t>
            </a:r>
          </a:p>
          <a:p>
            <a:r>
              <a:rPr lang="en-US" dirty="0" smtClean="0"/>
              <a:t>Examine effectiveness of instructional and intervention efforts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003825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42291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28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Parents are Teachers, too!</a:t>
            </a:r>
            <a:br>
              <a:rPr lang="en-US" dirty="0" smtClean="0"/>
            </a:br>
            <a:r>
              <a:rPr lang="en-US" dirty="0" smtClean="0"/>
              <a:t>How you can help at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249416"/>
            <a:ext cx="6777317" cy="4608584"/>
          </a:xfrm>
        </p:spPr>
        <p:txBody>
          <a:bodyPr>
            <a:normAutofit/>
          </a:bodyPr>
          <a:lstStyle/>
          <a:p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Visit the Think Central Website or other teacher recommended websites.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over papers / </a:t>
            </a:r>
            <a:r>
              <a:rPr lang="en-US" dirty="0" smtClean="0"/>
              <a:t>work brought </a:t>
            </a:r>
            <a:r>
              <a:rPr lang="en-US" dirty="0"/>
              <a:t>home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m</a:t>
            </a:r>
            <a:r>
              <a:rPr lang="en-US" dirty="0" smtClean="0"/>
              <a:t>issed problems on HW or assessments</a:t>
            </a:r>
          </a:p>
          <a:p>
            <a:pPr lvl="1"/>
            <a:r>
              <a:rPr lang="en-US" dirty="0" smtClean="0"/>
              <a:t>Basic math facts flashcards (addition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&amp; subtraction, multiplication)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50" y="4912475"/>
            <a:ext cx="1706756" cy="14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28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Parents are Teachers, too!</a:t>
            </a:r>
            <a:br>
              <a:rPr lang="en-US" dirty="0" smtClean="0"/>
            </a:br>
            <a:r>
              <a:rPr lang="en-US" dirty="0" smtClean="0"/>
              <a:t>How you can help at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32000"/>
            <a:ext cx="6777317" cy="3800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ELA</a:t>
            </a:r>
          </a:p>
          <a:p>
            <a:pPr lvl="1"/>
            <a:r>
              <a:rPr lang="en-US" dirty="0" smtClean="0"/>
              <a:t>PRACTICE makes perfect</a:t>
            </a:r>
          </a:p>
          <a:p>
            <a:pPr lvl="1"/>
            <a:r>
              <a:rPr lang="en-US" dirty="0" smtClean="0"/>
              <a:t>Read and discuss a wide variety of texts, topics, and sources.</a:t>
            </a:r>
          </a:p>
          <a:p>
            <a:pPr lvl="1"/>
            <a:r>
              <a:rPr lang="en-US" dirty="0" smtClean="0"/>
              <a:t>Review assignments brought home.</a:t>
            </a:r>
          </a:p>
          <a:p>
            <a:pPr lvl="1"/>
            <a:r>
              <a:rPr lang="en-US" dirty="0" smtClean="0"/>
              <a:t>Discuss books with your child. What is happening? Why? What connections can be made to other texts?</a:t>
            </a:r>
          </a:p>
          <a:p>
            <a:pPr lvl="1"/>
            <a:r>
              <a:rPr lang="en-US" dirty="0" smtClean="0"/>
              <a:t>Provide opportunities for your child to write about the text he/she is reading.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034" y="4580422"/>
            <a:ext cx="1676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28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Parents are Teachers, too!</a:t>
            </a:r>
            <a:br>
              <a:rPr lang="en-US" dirty="0" smtClean="0"/>
            </a:br>
            <a:r>
              <a:rPr lang="en-US" dirty="0" smtClean="0"/>
              <a:t>How you can help at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024868"/>
            <a:ext cx="6777317" cy="4230897"/>
          </a:xfrm>
        </p:spPr>
        <p:txBody>
          <a:bodyPr>
            <a:normAutofit/>
          </a:bodyPr>
          <a:lstStyle/>
          <a:p>
            <a:r>
              <a:rPr lang="en-US" dirty="0" smtClean="0"/>
              <a:t>Science (5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Assessment includes </a:t>
            </a:r>
            <a:r>
              <a:rPr lang="en-US" smtClean="0"/>
              <a:t>standards from 3</a:t>
            </a:r>
            <a:r>
              <a:rPr lang="en-US" baseline="30000" smtClean="0"/>
              <a:t>rd</a:t>
            </a:r>
            <a:r>
              <a:rPr lang="en-US" smtClean="0"/>
              <a:t>-5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lang="en-US"/>
          </a:p>
          <a:p>
            <a:pPr lvl="1"/>
            <a:r>
              <a:rPr lang="en-US" dirty="0" smtClean="0"/>
              <a:t>Think Central interactive labs, videos, resources</a:t>
            </a:r>
          </a:p>
          <a:p>
            <a:pPr lvl="1"/>
            <a:r>
              <a:rPr lang="en-US" dirty="0" smtClean="0"/>
              <a:t>Utilize teacher website resources</a:t>
            </a:r>
          </a:p>
          <a:p>
            <a:pPr lvl="1"/>
            <a:r>
              <a:rPr lang="en-US" dirty="0" smtClean="0"/>
              <a:t>Students need to review Interactive Science Notebooks to study before assessments.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6695975" y="406801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50331"/>
            <a:ext cx="7024744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35668"/>
            <a:ext cx="6777317" cy="4096962"/>
          </a:xfrm>
        </p:spPr>
        <p:txBody>
          <a:bodyPr/>
          <a:lstStyle/>
          <a:p>
            <a:r>
              <a:rPr lang="en-US" dirty="0" smtClean="0"/>
              <a:t>We appreciate you, and all you do do support your child’s education!</a:t>
            </a:r>
          </a:p>
          <a:p>
            <a:r>
              <a:rPr lang="en-US" dirty="0" smtClean="0"/>
              <a:t>If you have questions, please follow up with  your child’s teacher.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3365714"/>
            <a:ext cx="3242732" cy="27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716" t="-513" r="-716" b="251"/>
          <a:stretch/>
        </p:blipFill>
        <p:spPr>
          <a:xfrm>
            <a:off x="429537" y="280109"/>
            <a:ext cx="8237933" cy="62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Standards -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9164"/>
            <a:ext cx="6777317" cy="460058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teach so many strategies?!?!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Teaching a variety of strategies allows the students to see that there are multiple ways to solve the same problem.  </a:t>
            </a:r>
          </a:p>
          <a:p>
            <a:pPr lvl="1"/>
            <a:r>
              <a:rPr lang="en-US" dirty="0" smtClean="0"/>
              <a:t>It also allows the students to understand math concepts, and actually LEARN why the algorithm works. We want them to problem solve, think, and understand, not just do!</a:t>
            </a:r>
          </a:p>
          <a:p>
            <a:pPr lvl="1"/>
            <a:r>
              <a:rPr lang="en-US" b="1" dirty="0" smtClean="0"/>
              <a:t>Using the standard algorithm with understanding is the goal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mon_core_fluency_by_gr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1" y="465637"/>
            <a:ext cx="8178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24" y="323319"/>
            <a:ext cx="6127909" cy="772577"/>
          </a:xfrm>
        </p:spPr>
        <p:txBody>
          <a:bodyPr/>
          <a:lstStyle/>
          <a:p>
            <a:r>
              <a:rPr lang="en-US" dirty="0" smtClean="0"/>
              <a:t>Standards - ELA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58" r="-1296"/>
          <a:stretch/>
        </p:blipFill>
        <p:spPr>
          <a:xfrm>
            <a:off x="0" y="149391"/>
            <a:ext cx="8840484" cy="6360158"/>
          </a:xfrm>
        </p:spPr>
      </p:pic>
    </p:spTree>
    <p:extLst>
      <p:ext uri="{BB962C8B-B14F-4D97-AF65-F5344CB8AC3E}">
        <p14:creationId xmlns:p14="http://schemas.microsoft.com/office/powerpoint/2010/main" val="39610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85522"/>
            <a:ext cx="7024744" cy="751445"/>
          </a:xfrm>
        </p:spPr>
        <p:txBody>
          <a:bodyPr/>
          <a:lstStyle/>
          <a:p>
            <a:r>
              <a:rPr lang="en-US" dirty="0" smtClean="0"/>
              <a:t>ELA -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464651"/>
            <a:ext cx="6777317" cy="4679071"/>
          </a:xfrm>
        </p:spPr>
        <p:txBody>
          <a:bodyPr/>
          <a:lstStyle/>
          <a:p>
            <a:r>
              <a:rPr lang="en-US" dirty="0" smtClean="0"/>
              <a:t>Writing Expectations: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sz="2400" dirty="0"/>
              <a:t>Types of Writing: Narrative, </a:t>
            </a:r>
            <a:r>
              <a:rPr lang="en-US" sz="2400" dirty="0" smtClean="0"/>
              <a:t>Informative, Opinion (FSA will be Informative or Opinion)</a:t>
            </a:r>
          </a:p>
          <a:p>
            <a:pPr lvl="1"/>
            <a:r>
              <a:rPr lang="en-US" sz="2400" dirty="0" smtClean="0"/>
              <a:t>Rubric: </a:t>
            </a:r>
          </a:p>
          <a:p>
            <a:pPr lvl="2"/>
            <a:r>
              <a:rPr lang="en-US" sz="2400" dirty="0" smtClean="0"/>
              <a:t>Purpose, Focus, and Organization</a:t>
            </a:r>
          </a:p>
          <a:p>
            <a:pPr lvl="2"/>
            <a:r>
              <a:rPr lang="en-US" sz="2400" dirty="0" smtClean="0"/>
              <a:t>Evidence and Elaboration</a:t>
            </a:r>
          </a:p>
          <a:p>
            <a:pPr lvl="2"/>
            <a:r>
              <a:rPr lang="en-US" sz="2400" dirty="0" smtClean="0"/>
              <a:t>Conventions of Standard English</a:t>
            </a:r>
          </a:p>
          <a:p>
            <a:pPr marL="365760" lvl="1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974975" y="342899"/>
            <a:ext cx="3019425" cy="622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Jokerman"/>
                <a:ea typeface="Jokerman"/>
                <a:cs typeface="Jokerman"/>
              </a:rPr>
              <a:t>FSA</a:t>
            </a:r>
            <a:endParaRPr lang="en-US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Jokerman"/>
              <a:ea typeface="Jokerman"/>
              <a:cs typeface="Jokerman"/>
            </a:endParaRPr>
          </a:p>
        </p:txBody>
      </p:sp>
      <p:pic>
        <p:nvPicPr>
          <p:cNvPr id="3" name="Picture 5" descr="MCj03967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5738"/>
            <a:ext cx="1290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j039799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38125"/>
            <a:ext cx="1397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564" y="1066800"/>
            <a:ext cx="8262936" cy="54737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Graders: </a:t>
            </a:r>
            <a:endParaRPr lang="en-US" dirty="0" smtClean="0"/>
          </a:p>
          <a:p>
            <a:pPr lvl="1"/>
            <a:r>
              <a:rPr lang="en-US" sz="2400" dirty="0" smtClean="0"/>
              <a:t>March 25-26: ELA</a:t>
            </a:r>
          </a:p>
          <a:p>
            <a:pPr lvl="1"/>
            <a:r>
              <a:rPr lang="en-US" sz="2400" dirty="0"/>
              <a:t>April 1-2: Math</a:t>
            </a:r>
          </a:p>
          <a:p>
            <a:pPr lvl="1"/>
            <a:r>
              <a:rPr lang="en-US" sz="2400" dirty="0" smtClean="0"/>
              <a:t>Both have Multiple Choice</a:t>
            </a:r>
            <a:r>
              <a:rPr lang="en-US" sz="2400" dirty="0"/>
              <a:t>, Extended Response</a:t>
            </a:r>
          </a:p>
          <a:p>
            <a:pPr lvl="1"/>
            <a:r>
              <a:rPr lang="en-US" sz="2400" dirty="0" smtClean="0"/>
              <a:t>Both are Paper/Pencil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Students must achieve a level 2 in ELA in order to be promoted to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grade. </a:t>
            </a:r>
          </a:p>
          <a:p>
            <a:pPr lvl="1"/>
            <a:r>
              <a:rPr lang="en-US" sz="2400" dirty="0" smtClean="0"/>
              <a:t>If a student scores a level 1 in ELA, the </a:t>
            </a:r>
            <a:r>
              <a:rPr lang="en-US" sz="2400" b="1" dirty="0" smtClean="0"/>
              <a:t>SAT-10</a:t>
            </a:r>
            <a:r>
              <a:rPr lang="en-US" sz="2400" dirty="0" smtClean="0"/>
              <a:t> will be administered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may be </a:t>
            </a:r>
            <a:r>
              <a:rPr lang="en-US" sz="2400" dirty="0" smtClean="0"/>
              <a:t>used for promotion.</a:t>
            </a:r>
          </a:p>
          <a:p>
            <a:pPr lvl="1"/>
            <a:r>
              <a:rPr lang="en-US" sz="2400" dirty="0" smtClean="0"/>
              <a:t>Good Cause portfolios may also be used; collection will begin in late January.</a:t>
            </a:r>
          </a:p>
        </p:txBody>
      </p:sp>
    </p:spTree>
    <p:extLst>
      <p:ext uri="{BB962C8B-B14F-4D97-AF65-F5344CB8AC3E}">
        <p14:creationId xmlns:p14="http://schemas.microsoft.com/office/powerpoint/2010/main" val="18848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2" y="1168401"/>
            <a:ext cx="8085137" cy="5283199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Graders</a:t>
            </a:r>
            <a:r>
              <a:rPr lang="en-US" b="1" dirty="0" smtClean="0"/>
              <a:t>:</a:t>
            </a:r>
          </a:p>
          <a:p>
            <a:pPr marL="6858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March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 </a:t>
            </a:r>
            <a:r>
              <a:rPr lang="en-US" sz="2400" dirty="0"/>
              <a:t>Writing</a:t>
            </a:r>
          </a:p>
          <a:p>
            <a:pPr lvl="2"/>
            <a:r>
              <a:rPr lang="en-US" sz="2400" b="1" dirty="0"/>
              <a:t>Paper/</a:t>
            </a:r>
            <a:r>
              <a:rPr lang="en-US" sz="2400" b="1" dirty="0" smtClean="0"/>
              <a:t>Pencil</a:t>
            </a:r>
            <a:r>
              <a:rPr lang="en-US" sz="2400" dirty="0" smtClean="0"/>
              <a:t>, 90 minutes (120 if needed)</a:t>
            </a:r>
          </a:p>
          <a:p>
            <a:pPr lvl="2"/>
            <a:r>
              <a:rPr lang="en-US" sz="2400" dirty="0" smtClean="0"/>
              <a:t>Students read texts, respond to prompt using texts to support their writing.</a:t>
            </a:r>
          </a:p>
          <a:p>
            <a:pPr lvl="2"/>
            <a:r>
              <a:rPr lang="en-US" sz="2400" dirty="0" smtClean="0"/>
              <a:t>Informative </a:t>
            </a:r>
            <a:r>
              <a:rPr lang="en-US" sz="2400" dirty="0"/>
              <a:t>or Opinion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lvl="1"/>
            <a:r>
              <a:rPr lang="en-US" sz="2400" dirty="0"/>
              <a:t>March 25-26: </a:t>
            </a:r>
            <a:r>
              <a:rPr lang="en-US" sz="2400" dirty="0" smtClean="0"/>
              <a:t>ELA</a:t>
            </a:r>
          </a:p>
          <a:p>
            <a:pPr lvl="1"/>
            <a:r>
              <a:rPr lang="en-US" sz="2400" dirty="0" smtClean="0"/>
              <a:t>April </a:t>
            </a:r>
            <a:r>
              <a:rPr lang="en-US" sz="2400" dirty="0"/>
              <a:t>1-2: </a:t>
            </a:r>
            <a:r>
              <a:rPr lang="en-US" sz="2400" dirty="0" smtClean="0"/>
              <a:t>Math</a:t>
            </a:r>
          </a:p>
          <a:p>
            <a:pPr lvl="2"/>
            <a:r>
              <a:rPr lang="en-US" sz="2400" dirty="0" smtClean="0"/>
              <a:t>Both are </a:t>
            </a:r>
            <a:r>
              <a:rPr lang="en-US" sz="2400" b="1" dirty="0"/>
              <a:t>P</a:t>
            </a:r>
            <a:r>
              <a:rPr lang="en-US" sz="2400" b="1" dirty="0" smtClean="0"/>
              <a:t>aper/Pencil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/>
              <a:t>Both have Multiple Choice, Extended </a:t>
            </a:r>
            <a:r>
              <a:rPr lang="en-US" sz="2400" dirty="0" smtClean="0"/>
              <a:t>Response</a:t>
            </a:r>
          </a:p>
          <a:p>
            <a:pPr lvl="1"/>
            <a:r>
              <a:rPr lang="en-US" sz="2400" dirty="0" smtClean="0"/>
              <a:t>Scores are </a:t>
            </a:r>
            <a:r>
              <a:rPr lang="en-US" sz="2400" b="1" dirty="0" smtClean="0"/>
              <a:t>not </a:t>
            </a:r>
            <a:r>
              <a:rPr lang="en-US" sz="2400" dirty="0" smtClean="0"/>
              <a:t>used for promotion to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74975" y="380999"/>
            <a:ext cx="3019425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Jokerman"/>
                <a:ea typeface="Jokerman"/>
                <a:cs typeface="Jokerman"/>
              </a:rPr>
              <a:t>FSA</a:t>
            </a:r>
            <a:endParaRPr lang="en-US" sz="36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Jokerman"/>
              <a:ea typeface="Jokerman"/>
              <a:cs typeface="Jokerman"/>
            </a:endParaRPr>
          </a:p>
        </p:txBody>
      </p:sp>
      <p:pic>
        <p:nvPicPr>
          <p:cNvPr id="5" name="Picture 5" descr="MCj03967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5738"/>
            <a:ext cx="1290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39799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38125"/>
            <a:ext cx="1397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5969</TotalTime>
  <Words>755</Words>
  <Application>Microsoft Macintosh PowerPoint</Application>
  <PresentationFormat>On-screen Show (4:3)</PresentationFormat>
  <Paragraphs>126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Trinity Oaks Curriculum Night</vt:lpstr>
      <vt:lpstr>PowerPoint Presentation</vt:lpstr>
      <vt:lpstr>PowerPoint Presentation</vt:lpstr>
      <vt:lpstr>Standards - Math</vt:lpstr>
      <vt:lpstr>PowerPoint Presentation</vt:lpstr>
      <vt:lpstr>Standards - ELA</vt:lpstr>
      <vt:lpstr>ELA - Writing</vt:lpstr>
      <vt:lpstr>PowerPoint Presentation</vt:lpstr>
      <vt:lpstr>PowerPoint Presentation</vt:lpstr>
      <vt:lpstr>PowerPoint Presentation</vt:lpstr>
      <vt:lpstr>FSA Examples</vt:lpstr>
      <vt:lpstr>ELA Examples</vt:lpstr>
      <vt:lpstr>PowerPoint Presentation</vt:lpstr>
      <vt:lpstr>PowerPoint Presentation</vt:lpstr>
      <vt:lpstr>PowerPoint Presentation</vt:lpstr>
      <vt:lpstr>Math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use results…</vt:lpstr>
      <vt:lpstr>Parents are Teachers, too! How you can help at home…</vt:lpstr>
      <vt:lpstr>Parents are Teachers, too! How you can help at home…</vt:lpstr>
      <vt:lpstr>Parents are Teachers, too! How you can help at home…</vt:lpstr>
      <vt:lpstr>THANK YOU!</vt:lpstr>
    </vt:vector>
  </TitlesOfParts>
  <Company>Sand Pine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Toucan Curriculum Night</dc:title>
  <dc:creator>Nakita Nelson</dc:creator>
  <cp:lastModifiedBy>Darlene Wagner</cp:lastModifiedBy>
  <cp:revision>91</cp:revision>
  <dcterms:created xsi:type="dcterms:W3CDTF">2013-10-23T18:55:51Z</dcterms:created>
  <dcterms:modified xsi:type="dcterms:W3CDTF">2014-11-19T13:49:14Z</dcterms:modified>
</cp:coreProperties>
</file>