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30"/>
  </p:notesMasterIdLst>
  <p:handoutMasterIdLst>
    <p:handoutMasterId r:id="rId31"/>
  </p:handoutMasterIdLst>
  <p:sldIdLst>
    <p:sldId id="256" r:id="rId2"/>
    <p:sldId id="287" r:id="rId3"/>
    <p:sldId id="288" r:id="rId4"/>
    <p:sldId id="304" r:id="rId5"/>
    <p:sldId id="305" r:id="rId6"/>
    <p:sldId id="325" r:id="rId7"/>
    <p:sldId id="326" r:id="rId8"/>
    <p:sldId id="302" r:id="rId9"/>
    <p:sldId id="271" r:id="rId10"/>
    <p:sldId id="307" r:id="rId11"/>
    <p:sldId id="308" r:id="rId12"/>
    <p:sldId id="309" r:id="rId13"/>
    <p:sldId id="310" r:id="rId14"/>
    <p:sldId id="311" r:id="rId15"/>
    <p:sldId id="320" r:id="rId16"/>
    <p:sldId id="312" r:id="rId17"/>
    <p:sldId id="313" r:id="rId18"/>
    <p:sldId id="314" r:id="rId19"/>
    <p:sldId id="315" r:id="rId20"/>
    <p:sldId id="316" r:id="rId21"/>
    <p:sldId id="317" r:id="rId22"/>
    <p:sldId id="318" r:id="rId23"/>
    <p:sldId id="319" r:id="rId24"/>
    <p:sldId id="321" r:id="rId25"/>
    <p:sldId id="322" r:id="rId26"/>
    <p:sldId id="274" r:id="rId27"/>
    <p:sldId id="273" r:id="rId28"/>
    <p:sldId id="323" r:id="rId29"/>
  </p:sldIdLst>
  <p:sldSz cx="9144000" cy="6858000" type="letter"/>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0"/>
    <p:restoredTop sz="96731"/>
  </p:normalViewPr>
  <p:slideViewPr>
    <p:cSldViewPr snapToGrid="0" snapToObjects="1">
      <p:cViewPr varScale="1">
        <p:scale>
          <a:sx n="71" d="100"/>
          <a:sy n="71" d="100"/>
        </p:scale>
        <p:origin x="656" y="184"/>
      </p:cViewPr>
      <p:guideLst/>
    </p:cSldViewPr>
  </p:slideViewPr>
  <p:outlineViewPr>
    <p:cViewPr>
      <p:scale>
        <a:sx n="33" d="100"/>
        <a:sy n="33" d="100"/>
      </p:scale>
      <p:origin x="0" y="-19824"/>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4AF736-3C3C-F44E-9355-0237EDD812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a:p>
        </p:txBody>
      </p:sp>
      <p:sp>
        <p:nvSpPr>
          <p:cNvPr id="3" name="Date Placeholder 2">
            <a:extLst>
              <a:ext uri="{FF2B5EF4-FFF2-40B4-BE49-F238E27FC236}">
                <a16:creationId xmlns:a16="http://schemas.microsoft.com/office/drawing/2014/main" id="{EFF0C883-BBE4-D342-984E-BBEEECCBA0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079356EB-A4C1-894B-AD5E-6AE008AF9983}" type="datetimeFigureOut">
              <a:rPr lang="en-US"/>
              <a:pPr>
                <a:defRPr/>
              </a:pPr>
              <a:t>8/9/19</a:t>
            </a:fld>
            <a:endParaRPr lang="en-US" dirty="0"/>
          </a:p>
        </p:txBody>
      </p:sp>
      <p:sp>
        <p:nvSpPr>
          <p:cNvPr id="4" name="Footer Placeholder 3">
            <a:extLst>
              <a:ext uri="{FF2B5EF4-FFF2-40B4-BE49-F238E27FC236}">
                <a16:creationId xmlns:a16="http://schemas.microsoft.com/office/drawing/2014/main" id="{EE963545-05E9-8442-8672-B809E4B3DC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5" name="Slide Number Placeholder 4">
            <a:extLst>
              <a:ext uri="{FF2B5EF4-FFF2-40B4-BE49-F238E27FC236}">
                <a16:creationId xmlns:a16="http://schemas.microsoft.com/office/drawing/2014/main" id="{AE208EA4-0636-334B-929F-5A30584D31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9C4F68EC-2F9A-D04A-A92B-3864AA8A1CD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49343-095A-764A-AC77-C7EF5C2B02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B52FB4-5480-AB40-9B3D-84FBA33354B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5AC7710-A3FA-7240-9C7A-56637B5509F0}" type="datetimeFigureOut">
              <a:rPr lang="en-US"/>
              <a:pPr>
                <a:defRPr/>
              </a:pPr>
              <a:t>8/9/19</a:t>
            </a:fld>
            <a:endParaRPr lang="en-US" dirty="0"/>
          </a:p>
        </p:txBody>
      </p:sp>
      <p:sp>
        <p:nvSpPr>
          <p:cNvPr id="4" name="Slide Image Placeholder 3">
            <a:extLst>
              <a:ext uri="{FF2B5EF4-FFF2-40B4-BE49-F238E27FC236}">
                <a16:creationId xmlns:a16="http://schemas.microsoft.com/office/drawing/2014/main" id="{A361F26F-F165-BA41-BDC8-3532CE83FB0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0D63C5B-7036-7B40-B0CC-F366C6A4766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B9B5C46-8FCA-3D46-BA62-F2409B5E8F0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56755D-7FB8-3B43-80B4-31B90ED40F7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D3F384B-0764-A340-8E37-5522679F840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A57490FD-15DE-9F4F-B876-B887561F2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0C041C7E-1A67-0445-98F4-D346DB7116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28F9B0A5-F592-5A45-A8D3-5FAE29F847FB}"/>
              </a:ext>
            </a:extLst>
          </p:cNvPr>
          <p:cNvSpPr>
            <a:spLocks noGrp="1"/>
          </p:cNvSpPr>
          <p:nvPr>
            <p:ph type="sldNum" sz="quarter" idx="5"/>
          </p:nvPr>
        </p:nvSpPr>
        <p:spPr/>
        <p:txBody>
          <a:bodyPr/>
          <a:lstStyle/>
          <a:p>
            <a:pPr>
              <a:defRPr/>
            </a:pPr>
            <a:fld id="{9483B01E-A476-9B47-AC9F-1FBFD412231F}"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4BABF36B-7C31-3049-B06C-4AC0A6E3B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E169D4CC-DDA2-7141-AF0D-64DEDDEF7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F99F636-4657-374B-911E-ECCAEC67C85F}"/>
              </a:ext>
            </a:extLst>
          </p:cNvPr>
          <p:cNvSpPr>
            <a:spLocks noGrp="1"/>
          </p:cNvSpPr>
          <p:nvPr>
            <p:ph type="sldNum" sz="quarter" idx="5"/>
          </p:nvPr>
        </p:nvSpPr>
        <p:spPr/>
        <p:txBody>
          <a:bodyPr/>
          <a:lstStyle/>
          <a:p>
            <a:pPr>
              <a:defRPr/>
            </a:pPr>
            <a:fld id="{C6F3AE30-D96F-AE42-B635-1C28169C1B45}"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BC036C1E-B97E-DD48-B7E4-68F6B09DE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D64A4C1-008F-DC4B-85A1-D6744F8DA4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735FA7E-C992-7740-98F2-98442872C3C0}"/>
              </a:ext>
            </a:extLst>
          </p:cNvPr>
          <p:cNvSpPr>
            <a:spLocks noGrp="1"/>
          </p:cNvSpPr>
          <p:nvPr>
            <p:ph type="sldNum" sz="quarter" idx="5"/>
          </p:nvPr>
        </p:nvSpPr>
        <p:spPr/>
        <p:txBody>
          <a:bodyPr/>
          <a:lstStyle/>
          <a:p>
            <a:pPr>
              <a:defRPr/>
            </a:pPr>
            <a:fld id="{9C68FBCA-DC95-E14A-81C7-6641519F42D7}" type="slidenum">
              <a:rPr lang="en-US" smtClean="0"/>
              <a:pPr>
                <a:defRPr/>
              </a:pPr>
              <a:t>6</a:t>
            </a:fld>
            <a:endParaRPr lang="en-US" dirty="0"/>
          </a:p>
        </p:txBody>
      </p:sp>
      <p:sp>
        <p:nvSpPr>
          <p:cNvPr id="2" name="Date Placeholder 1">
            <a:extLst>
              <a:ext uri="{FF2B5EF4-FFF2-40B4-BE49-F238E27FC236}">
                <a16:creationId xmlns:a16="http://schemas.microsoft.com/office/drawing/2014/main" id="{5BE922F0-4557-3841-9ECD-9F4DD25875A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5D02C11-FF96-BB4E-B36C-20C5C75F13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0C55E8AD-4117-E742-B949-3546A6130C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F5BB545-7D5F-6D48-A415-FF2ADAE7C1DF}"/>
              </a:ext>
            </a:extLst>
          </p:cNvPr>
          <p:cNvSpPr>
            <a:spLocks noGrp="1"/>
          </p:cNvSpPr>
          <p:nvPr>
            <p:ph type="sldNum" sz="quarter" idx="5"/>
          </p:nvPr>
        </p:nvSpPr>
        <p:spPr/>
        <p:txBody>
          <a:bodyPr/>
          <a:lstStyle/>
          <a:p>
            <a:pPr>
              <a:defRPr/>
            </a:pPr>
            <a:fld id="{D0A8FCB4-BB60-5C45-AB2B-46E23B5C51D0}" type="slidenum">
              <a:rPr lang="en-US" smtClean="0"/>
              <a:pPr>
                <a:defRPr/>
              </a:pPr>
              <a:t>7</a:t>
            </a:fld>
            <a:endParaRPr lang="en-US" dirty="0"/>
          </a:p>
        </p:txBody>
      </p:sp>
      <p:sp>
        <p:nvSpPr>
          <p:cNvPr id="5" name="Date Placeholder 4">
            <a:extLst>
              <a:ext uri="{FF2B5EF4-FFF2-40B4-BE49-F238E27FC236}">
                <a16:creationId xmlns:a16="http://schemas.microsoft.com/office/drawing/2014/main" id="{E015181F-AE84-6148-B6E5-553A7E715523}"/>
              </a:ext>
            </a:extLst>
          </p:cNvPr>
          <p:cNvSpPr>
            <a:spLocks noGrp="1"/>
          </p:cNvSpPr>
          <p:nvPr>
            <p:ph type="dt" sz="quarter" idx="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E62C12-C0BF-5640-93E7-FE48320E3B35}"/>
              </a:ext>
            </a:extLst>
          </p:cNvPr>
          <p:cNvSpPr/>
          <p:nvPr userDrawn="1"/>
        </p:nvSpPr>
        <p:spPr>
          <a:xfrm>
            <a:off x="0" y="0"/>
            <a:ext cx="9144000" cy="6858000"/>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F151BF1E-7025-824C-ABE1-2940D7472A0C}"/>
              </a:ext>
            </a:extLst>
          </p:cNvPr>
          <p:cNvSpPr/>
          <p:nvPr userDrawn="1"/>
        </p:nvSpPr>
        <p:spPr>
          <a:xfrm>
            <a:off x="1588" y="4024313"/>
            <a:ext cx="9142412" cy="2833687"/>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F72B9EB-DB9B-2B41-9AA9-575B0E5908C1}"/>
              </a:ext>
            </a:extLst>
          </p:cNvPr>
          <p:cNvCxnSpPr/>
          <p:nvPr userDrawn="1"/>
        </p:nvCxnSpPr>
        <p:spPr>
          <a:xfrm>
            <a:off x="0" y="4048125"/>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pic>
        <p:nvPicPr>
          <p:cNvPr id="7" name="Picture 10">
            <a:extLst>
              <a:ext uri="{FF2B5EF4-FFF2-40B4-BE49-F238E27FC236}">
                <a16:creationId xmlns:a16="http://schemas.microsoft.com/office/drawing/2014/main" id="{FA858EE9-2808-D34A-8521-BA43DF8AC489}"/>
              </a:ext>
            </a:extLst>
          </p:cNvPr>
          <p:cNvPicPr>
            <a:picLocks noChangeAspect="1"/>
          </p:cNvPicPr>
          <p:nvPr userDrawn="1"/>
        </p:nvPicPr>
        <p:blipFill>
          <a:blip r:embed="rId2">
            <a:extLst>
              <a:ext uri="{28A0092B-C50C-407E-A947-70E740481C1C}">
                <a14:useLocalDpi xmlns:a14="http://schemas.microsoft.com/office/drawing/2010/main" val="0"/>
              </a:ext>
            </a:extLst>
          </a:blip>
          <a:srcRect l="6699" b="8733"/>
          <a:stretch>
            <a:fillRect/>
          </a:stretch>
        </p:blipFill>
        <p:spPr bwMode="auto">
          <a:xfrm>
            <a:off x="3132138" y="48768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12956388284_d71e7e3b49_b.jpg">
            <a:extLst>
              <a:ext uri="{FF2B5EF4-FFF2-40B4-BE49-F238E27FC236}">
                <a16:creationId xmlns:a16="http://schemas.microsoft.com/office/drawing/2014/main" id="{D3FE9BB8-862E-BE45-8EA0-C15ACDEFFF93}"/>
              </a:ext>
            </a:extLst>
          </p:cNvPr>
          <p:cNvPicPr>
            <a:picLocks noChangeAspect="1"/>
          </p:cNvPicPr>
          <p:nvPr userDrawn="1"/>
        </p:nvPicPr>
        <p:blipFill>
          <a:blip r:embed="rId3">
            <a:extLst>
              <a:ext uri="{28A0092B-C50C-407E-A947-70E740481C1C}">
                <a14:useLocalDpi xmlns:a14="http://schemas.microsoft.com/office/drawing/2010/main" val="0"/>
              </a:ext>
            </a:extLst>
          </a:blip>
          <a:srcRect l="2" t="2" r="6541" b="14171"/>
          <a:stretch>
            <a:fillRect/>
          </a:stretch>
        </p:blipFill>
        <p:spPr bwMode="auto">
          <a:xfrm>
            <a:off x="6265863" y="4876800"/>
            <a:ext cx="2878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CS Logo-REVERSE.png">
            <a:extLst>
              <a:ext uri="{FF2B5EF4-FFF2-40B4-BE49-F238E27FC236}">
                <a16:creationId xmlns:a16="http://schemas.microsoft.com/office/drawing/2014/main" id="{2A7D83FC-93F4-F64F-B771-BF4134D1744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63788" y="369888"/>
            <a:ext cx="4418012"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96D0C422-14A3-894C-81A7-A4D1C5B5367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8768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50703"/>
            <a:ext cx="7772400" cy="826398"/>
          </a:xfrm>
          <a:ln>
            <a:noFill/>
          </a:ln>
        </p:spPr>
        <p:txBody>
          <a:bodyPr anchor="b">
            <a:normAutofit/>
          </a:bodyPr>
          <a:lstStyle>
            <a:lvl1pPr algn="ctr">
              <a:defRPr sz="500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4198383"/>
            <a:ext cx="6858000" cy="502823"/>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39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t Layout - bottom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ACC42C1B-FEEC-3146-8A0C-DDC99B9ACDFB}"/>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6DC9459E-E348-434F-81F7-4CFB0EE547FF}"/>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A496D132-A1F8-5441-B0C9-FE96BC02BF93}"/>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248CCA9F-E27E-4F41-A97D-FDD1FD8D6FE1}"/>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D4BA48E2-71ED-A945-8638-EDE635100B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60515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7" cy="4351338"/>
          </a:xfrm>
        </p:spPr>
        <p:txBody>
          <a:bodyPr>
            <a:noAutofit/>
          </a:bodyPr>
          <a:lstStyle>
            <a:lvl1pPr marL="465138" indent="-922338" algn="l">
              <a:lnSpc>
                <a:spcPct val="100000"/>
              </a:lnSpc>
              <a:buFont typeface="Arial" charset="0"/>
              <a:buNone/>
              <a:tabLst/>
              <a:defRPr sz="4800" b="0" baseline="0">
                <a:latin typeface="Arial" charset="0"/>
                <a:ea typeface="Arial" charset="0"/>
                <a:cs typeface="Arial" charset="0"/>
              </a:defRPr>
            </a:lvl1pPr>
            <a:lvl2pPr marL="449262" marR="0" indent="-457200" algn="l" defTabSz="914400" rtl="0" eaLnBrk="1" fontAlgn="auto" latinLnBrk="0" hangingPunct="1">
              <a:lnSpc>
                <a:spcPct val="120000"/>
              </a:lnSpc>
              <a:spcBef>
                <a:spcPts val="500"/>
              </a:spcBef>
              <a:spcAft>
                <a:spcPts val="0"/>
              </a:spcAft>
              <a:buClrTx/>
              <a:buSzTx/>
              <a:buFont typeface="Arial"/>
              <a:buChar char="•"/>
              <a:tabLst/>
              <a:defRPr sz="1800" baseline="0">
                <a:latin typeface="Arial" charset="0"/>
                <a:ea typeface="Arial" charset="0"/>
                <a:cs typeface="Arial" charset="0"/>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3816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 bottom logo">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B9FCA4AD-109A-9042-BF1E-5395AE72DA23}"/>
              </a:ext>
            </a:extLst>
          </p:cNvPr>
          <p:cNvGrpSpPr>
            <a:grpSpLocks/>
          </p:cNvGrpSpPr>
          <p:nvPr userDrawn="1"/>
        </p:nvGrpSpPr>
        <p:grpSpPr bwMode="auto">
          <a:xfrm>
            <a:off x="0" y="0"/>
            <a:ext cx="9144000" cy="6858000"/>
            <a:chOff x="0" y="0"/>
            <a:chExt cx="9144000" cy="6858000"/>
          </a:xfrm>
        </p:grpSpPr>
        <p:sp>
          <p:nvSpPr>
            <p:cNvPr id="4" name="Rectangle 3">
              <a:extLst>
                <a:ext uri="{FF2B5EF4-FFF2-40B4-BE49-F238E27FC236}">
                  <a16:creationId xmlns:a16="http://schemas.microsoft.com/office/drawing/2014/main" id="{5DEE6EE9-8DAF-8E42-8019-BA2154947146}"/>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650A9AA8-D363-BD43-A56C-7398F905AED3}"/>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6" name="Straight Connector 5">
              <a:extLst>
                <a:ext uri="{FF2B5EF4-FFF2-40B4-BE49-F238E27FC236}">
                  <a16:creationId xmlns:a16="http://schemas.microsoft.com/office/drawing/2014/main" id="{15084EB7-438D-4342-A773-2380B1926D18}"/>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7" name="Picture 6" descr="6749931955_bfa54d8d51.jpg">
            <a:extLst>
              <a:ext uri="{FF2B5EF4-FFF2-40B4-BE49-F238E27FC236}">
                <a16:creationId xmlns:a16="http://schemas.microsoft.com/office/drawing/2014/main" id="{67BF7912-29BB-8C41-B86F-A7703D7AAD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6688" y="3204226"/>
            <a:ext cx="4862611" cy="3238499"/>
          </a:xfrm>
          <a:prstGeom prst="rect">
            <a:avLst/>
          </a:prstGeom>
          <a:effectLst>
            <a:reflection blurRad="6350" stA="50000" endA="300" endPos="38500" dist="50800" dir="5400000" sy="-100000" algn="bl" rotWithShape="0"/>
          </a:effectLst>
        </p:spPr>
      </p:pic>
      <p:pic>
        <p:nvPicPr>
          <p:cNvPr id="8" name="Picture 11" descr="PCS Logo Emblem-white circle.png">
            <a:extLst>
              <a:ext uri="{FF2B5EF4-FFF2-40B4-BE49-F238E27FC236}">
                <a16:creationId xmlns:a16="http://schemas.microsoft.com/office/drawing/2014/main" id="{487745A0-3597-C34F-97E0-C9BAB48035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763" y="60515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a:t>Click to edit Master title style</a:t>
            </a:r>
            <a:endParaRPr lang="en-US" dirty="0"/>
          </a:p>
        </p:txBody>
      </p:sp>
    </p:spTree>
    <p:extLst>
      <p:ext uri="{BB962C8B-B14F-4D97-AF65-F5344CB8AC3E}">
        <p14:creationId xmlns:p14="http://schemas.microsoft.com/office/powerpoint/2010/main" val="2178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view - top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C4B4EC39-3319-D14A-B961-279E66621896}"/>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E6E1190C-CC3D-6C48-A530-F10F0D0959A2}"/>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2811F53-1BE9-E042-B3B8-4D7DA3675AC2}"/>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237D101A-482B-7E41-9F54-9B045E5F0C86}"/>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E74F4495-82B9-7845-A542-6F00E10FD6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133350"/>
            <a:ext cx="6318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8" cy="4351338"/>
          </a:xfrm>
        </p:spPr>
        <p:txBody>
          <a:bodyPr>
            <a:noAutofit/>
          </a:bodyPr>
          <a:lstStyle>
            <a:lvl1pPr marL="0" indent="0" algn="ctr">
              <a:buNone/>
              <a:defRPr sz="3000" baseline="0">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2348581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ing - top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86543B3-6048-4D42-83C0-FAABFA7F8364}"/>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FA626758-3F14-2747-A163-D79C989F05E8}"/>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8B39A93F-5AD8-0543-A1BB-6725A03EA5F8}"/>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D631B5C3-8D9B-0543-A29A-EDEC98A81B52}"/>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92542397-9585-3548-A2E0-5C71DD2F50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133350"/>
            <a:ext cx="6318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8" cy="4351338"/>
          </a:xfrm>
        </p:spPr>
        <p:txBody>
          <a:bodyPr>
            <a:noAutofit/>
          </a:bodyPr>
          <a:lstStyle>
            <a:lvl1pPr marL="457200" indent="-457200" algn="l">
              <a:buFont typeface="Arial" charset="0"/>
              <a:buChar char="•"/>
              <a:defRPr sz="3000" baseline="0">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88871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Full Slide - top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3DDD17A-9A0A-BB4B-A5AA-79C80B39229A}"/>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04059CA6-57B8-8A43-A467-BD4AC3FADF4E}"/>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94A2B218-CCE5-A646-818A-FECB3B570FAE}"/>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B094946B-4FD3-0F46-979E-3CA2BA375FB9}"/>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CB884777-706D-A24E-8363-A9B9703761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133350"/>
            <a:ext cx="6318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7" cy="4351338"/>
          </a:xfrm>
        </p:spPr>
        <p:txBody>
          <a:bodyPr>
            <a:noAutofit/>
          </a:bodyPr>
          <a:lstStyle>
            <a:lvl1pPr marL="0" indent="0" algn="l">
              <a:lnSpc>
                <a:spcPct val="100000"/>
              </a:lnSpc>
              <a:buFont typeface="Arial" charset="0"/>
              <a:buNone/>
              <a:defRPr sz="3000" b="1" baseline="0">
                <a:latin typeface="Arial" charset="0"/>
                <a:ea typeface="Arial" charset="0"/>
                <a:cs typeface="Arial" charset="0"/>
              </a:defRPr>
            </a:lvl1pPr>
            <a:lvl2pPr marL="465138" marR="0" indent="-455613" algn="l" defTabSz="914400" rtl="0" eaLnBrk="1" fontAlgn="auto" latinLnBrk="0" hangingPunct="1">
              <a:lnSpc>
                <a:spcPct val="100000"/>
              </a:lnSpc>
              <a:spcBef>
                <a:spcPts val="500"/>
              </a:spcBef>
              <a:spcAft>
                <a:spcPts val="0"/>
              </a:spcAft>
              <a:buClrTx/>
              <a:buSzTx/>
              <a:buFont typeface="Arial" charset="0"/>
              <a:buChar char="•"/>
              <a:tabLst/>
              <a:defRPr sz="2400" baseline="0">
                <a:latin typeface="Arial" charset="0"/>
                <a:ea typeface="Arial" charset="0"/>
                <a:cs typeface="Arial" charset="0"/>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3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lt Layout - top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A187EC8A-9834-3F45-AB0C-DDE82AB9F69A}"/>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6BBD2F97-2533-0744-AE51-E8BF39F6E165}"/>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B503FDF5-94FF-BE45-9545-6B33E2269FED}"/>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E4C31B08-EDDD-DE46-B304-4B29D6BF273B}"/>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EFF8AB33-2C7B-EF41-BF9A-A1069B3C05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133350"/>
            <a:ext cx="6318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7" cy="4351338"/>
          </a:xfrm>
        </p:spPr>
        <p:txBody>
          <a:bodyPr>
            <a:noAutofit/>
          </a:bodyPr>
          <a:lstStyle>
            <a:lvl1pPr marL="465138" indent="-922338" algn="l">
              <a:lnSpc>
                <a:spcPct val="100000"/>
              </a:lnSpc>
              <a:buFont typeface="Arial" charset="0"/>
              <a:buNone/>
              <a:tabLst/>
              <a:defRPr sz="4800" b="0" baseline="0">
                <a:latin typeface="Arial" charset="0"/>
                <a:ea typeface="Arial" charset="0"/>
                <a:cs typeface="Arial" charset="0"/>
              </a:defRPr>
            </a:lvl1pPr>
            <a:lvl2pPr marL="449262" marR="0" indent="-457200" algn="l" defTabSz="914400" rtl="0" eaLnBrk="1" fontAlgn="auto" latinLnBrk="0" hangingPunct="1">
              <a:lnSpc>
                <a:spcPct val="120000"/>
              </a:lnSpc>
              <a:spcBef>
                <a:spcPts val="500"/>
              </a:spcBef>
              <a:spcAft>
                <a:spcPts val="0"/>
              </a:spcAft>
              <a:buClrTx/>
              <a:buSzTx/>
              <a:buFont typeface="Arial"/>
              <a:buChar char="•"/>
              <a:tabLst/>
              <a:defRPr sz="1800" baseline="0">
                <a:latin typeface="Arial" charset="0"/>
                <a:ea typeface="Arial" charset="0"/>
                <a:cs typeface="Arial" charset="0"/>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42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 top logo">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604A75B8-734E-6A43-B8B2-64399ED1E045}"/>
              </a:ext>
            </a:extLst>
          </p:cNvPr>
          <p:cNvGrpSpPr>
            <a:grpSpLocks/>
          </p:cNvGrpSpPr>
          <p:nvPr userDrawn="1"/>
        </p:nvGrpSpPr>
        <p:grpSpPr bwMode="auto">
          <a:xfrm>
            <a:off x="0" y="0"/>
            <a:ext cx="9144000" cy="6858000"/>
            <a:chOff x="0" y="0"/>
            <a:chExt cx="9144000" cy="6858000"/>
          </a:xfrm>
        </p:grpSpPr>
        <p:sp>
          <p:nvSpPr>
            <p:cNvPr id="4" name="Rectangle 3">
              <a:extLst>
                <a:ext uri="{FF2B5EF4-FFF2-40B4-BE49-F238E27FC236}">
                  <a16:creationId xmlns:a16="http://schemas.microsoft.com/office/drawing/2014/main" id="{2861F87F-A124-FD4D-8EDB-46BB5DE8CC20}"/>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D322F868-04CD-8140-94E5-C12C1A9BD752}"/>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6" name="Straight Connector 5">
              <a:extLst>
                <a:ext uri="{FF2B5EF4-FFF2-40B4-BE49-F238E27FC236}">
                  <a16:creationId xmlns:a16="http://schemas.microsoft.com/office/drawing/2014/main" id="{2D7050E0-5CD6-6843-B5FA-D1317E071413}"/>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7" name="Picture 6" descr="6749931955_bfa54d8d51.jpg">
            <a:extLst>
              <a:ext uri="{FF2B5EF4-FFF2-40B4-BE49-F238E27FC236}">
                <a16:creationId xmlns:a16="http://schemas.microsoft.com/office/drawing/2014/main" id="{13536D53-FC44-874D-98E6-69ADBA1AC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6688" y="3204226"/>
            <a:ext cx="4862611" cy="3238499"/>
          </a:xfrm>
          <a:prstGeom prst="rect">
            <a:avLst/>
          </a:prstGeom>
          <a:effectLst>
            <a:reflection blurRad="6350" stA="50000" endA="300" endPos="38500" dist="50800" dir="5400000" sy="-100000" algn="bl" rotWithShape="0"/>
          </a:effectLst>
        </p:spPr>
      </p:pic>
      <p:pic>
        <p:nvPicPr>
          <p:cNvPr id="8" name="Picture 11" descr="PCS Logo Emblem-white circle.png">
            <a:extLst>
              <a:ext uri="{FF2B5EF4-FFF2-40B4-BE49-F238E27FC236}">
                <a16:creationId xmlns:a16="http://schemas.microsoft.com/office/drawing/2014/main" id="{C14040C1-83CA-8149-906B-536638A115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763" y="133350"/>
            <a:ext cx="63182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a:t>Click to edit Master title style</a:t>
            </a:r>
            <a:endParaRPr lang="en-US" dirty="0"/>
          </a:p>
        </p:txBody>
      </p:sp>
    </p:spTree>
    <p:extLst>
      <p:ext uri="{BB962C8B-B14F-4D97-AF65-F5344CB8AC3E}">
        <p14:creationId xmlns:p14="http://schemas.microsoft.com/office/powerpoint/2010/main" val="349191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verview - bottom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41B9DFC-974E-FA46-93D6-9C230EA937B5}"/>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3BE79CCA-84E8-7646-B829-8D76BF36BCC3}"/>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90267080-204B-1C44-BD55-4934CA59E7CE}"/>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FED944AA-9257-2E43-8D4B-5C8A95270155}"/>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3627458E-0110-DC47-9EB2-437FB41C96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60515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8" cy="4351338"/>
          </a:xfrm>
        </p:spPr>
        <p:txBody>
          <a:bodyPr>
            <a:noAutofit/>
          </a:bodyPr>
          <a:lstStyle>
            <a:lvl1pPr marL="0" indent="0" algn="ctr">
              <a:buNone/>
              <a:defRPr sz="3000" baseline="0">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61520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ing - bottom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B0F3F696-0B29-EC4F-8B51-673402367082}"/>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96BF4466-F61C-2946-826B-0A31AC600CEA}"/>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6F858BCE-DC3F-4A48-825E-30D15D29243A}"/>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EB349145-67F8-0D4A-BA9C-A89BB2B19974}"/>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AB113E6F-608E-964E-8129-DC68FABD02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60515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8" cy="4351338"/>
          </a:xfrm>
        </p:spPr>
        <p:txBody>
          <a:bodyPr>
            <a:noAutofit/>
          </a:bodyPr>
          <a:lstStyle>
            <a:lvl1pPr marL="457200" indent="-457200" algn="l">
              <a:buFont typeface="Arial" charset="0"/>
              <a:buChar char="•"/>
              <a:defRPr sz="3000" baseline="0">
                <a:latin typeface="Arial" charset="0"/>
                <a:ea typeface="Arial" charset="0"/>
                <a:cs typeface="Arial"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340136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ull Slide - bottom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B91F2D7-E8CF-074E-B829-BD1A436F47EB}"/>
              </a:ext>
            </a:extLst>
          </p:cNvPr>
          <p:cNvGrpSpPr>
            <a:grpSpLocks/>
          </p:cNvGrpSpPr>
          <p:nvPr userDrawn="1"/>
        </p:nvGrpSpPr>
        <p:grpSpPr bwMode="auto">
          <a:xfrm>
            <a:off x="0" y="0"/>
            <a:ext cx="9144000" cy="6858000"/>
            <a:chOff x="0" y="0"/>
            <a:chExt cx="9144000" cy="6858000"/>
          </a:xfrm>
        </p:grpSpPr>
        <p:sp>
          <p:nvSpPr>
            <p:cNvPr id="5" name="Rectangle 4">
              <a:extLst>
                <a:ext uri="{FF2B5EF4-FFF2-40B4-BE49-F238E27FC236}">
                  <a16:creationId xmlns:a16="http://schemas.microsoft.com/office/drawing/2014/main" id="{DF5F0C15-CACF-DE46-A583-AAC541FA7FA5}"/>
                </a:ext>
              </a:extLst>
            </p:cNvPr>
            <p:cNvSpPr/>
            <p:nvPr userDrawn="1"/>
          </p:nvSpPr>
          <p:spPr>
            <a:xfrm>
              <a:off x="1588" y="1531938"/>
              <a:ext cx="9142412"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36F51F7E-04EC-424F-B01A-CF236F99A2A0}"/>
                </a:ext>
              </a:extLst>
            </p:cNvPr>
            <p:cNvSpPr/>
            <p:nvPr userDrawn="1"/>
          </p:nvSpPr>
          <p:spPr>
            <a:xfrm>
              <a:off x="0" y="0"/>
              <a:ext cx="9144000" cy="1531938"/>
            </a:xfrm>
            <a:prstGeom prst="rect">
              <a:avLst/>
            </a:prstGeom>
            <a:solidFill>
              <a:srgbClr val="142F5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42F5E"/>
                </a:solidFill>
              </a:endParaRPr>
            </a:p>
          </p:txBody>
        </p:sp>
        <p:cxnSp>
          <p:nvCxnSpPr>
            <p:cNvPr id="7" name="Straight Connector 6">
              <a:extLst>
                <a:ext uri="{FF2B5EF4-FFF2-40B4-BE49-F238E27FC236}">
                  <a16:creationId xmlns:a16="http://schemas.microsoft.com/office/drawing/2014/main" id="{409D5B9B-9230-4A40-9232-EDF28ED366EA}"/>
                </a:ext>
              </a:extLst>
            </p:cNvPr>
            <p:cNvCxnSpPr/>
            <p:nvPr userDrawn="1"/>
          </p:nvCxnSpPr>
          <p:spPr>
            <a:xfrm>
              <a:off x="0" y="154146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grpSp>
      <p:pic>
        <p:nvPicPr>
          <p:cNvPr id="8" name="Picture 10" descr="PCS Logo Emblem-white circle.png">
            <a:extLst>
              <a:ext uri="{FF2B5EF4-FFF2-40B4-BE49-F238E27FC236}">
                <a16:creationId xmlns:a16="http://schemas.microsoft.com/office/drawing/2014/main" id="{F6D97C84-E494-9745-9637-F581D5EE7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763" y="6051550"/>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0"/>
            <a:ext cx="8686800" cy="1541433"/>
          </a:xfrm>
        </p:spPr>
        <p:txBody>
          <a:bodyPr anchor="b">
            <a:normAutofit/>
          </a:bodyPr>
          <a:lstStyle>
            <a:lvl1pPr algn="ctr">
              <a:defRPr sz="5000" baseline="0">
                <a:solidFill>
                  <a:schemeClr val="bg1"/>
                </a:solidFill>
                <a:latin typeface="Times" charset="0"/>
                <a:ea typeface="Times" charset="0"/>
                <a:cs typeface="Times" charset="0"/>
              </a:defRPr>
            </a:lvl1pPr>
          </a:lstStyle>
          <a:p>
            <a:r>
              <a:rPr lang="en-US"/>
              <a:t>Click to edit Master title style</a:t>
            </a:r>
            <a:endParaRPr lang="en-US" dirty="0"/>
          </a:p>
        </p:txBody>
      </p:sp>
      <p:sp>
        <p:nvSpPr>
          <p:cNvPr id="3" name="Content Placeholder 2"/>
          <p:cNvSpPr>
            <a:spLocks noGrp="1"/>
          </p:cNvSpPr>
          <p:nvPr>
            <p:ph idx="1"/>
          </p:nvPr>
        </p:nvSpPr>
        <p:spPr>
          <a:xfrm>
            <a:off x="447261" y="1825625"/>
            <a:ext cx="8249477" cy="4351338"/>
          </a:xfrm>
        </p:spPr>
        <p:txBody>
          <a:bodyPr>
            <a:noAutofit/>
          </a:bodyPr>
          <a:lstStyle>
            <a:lvl1pPr marL="0" indent="0" algn="l">
              <a:lnSpc>
                <a:spcPct val="100000"/>
              </a:lnSpc>
              <a:buFont typeface="Arial" charset="0"/>
              <a:buNone/>
              <a:defRPr sz="3000" b="1" baseline="0">
                <a:latin typeface="Arial" charset="0"/>
                <a:ea typeface="Arial" charset="0"/>
                <a:cs typeface="Arial" charset="0"/>
              </a:defRPr>
            </a:lvl1pPr>
            <a:lvl2pPr marL="465138" marR="0" indent="-455613" algn="l" defTabSz="914400" rtl="0" eaLnBrk="1" fontAlgn="auto" latinLnBrk="0" hangingPunct="1">
              <a:lnSpc>
                <a:spcPct val="100000"/>
              </a:lnSpc>
              <a:spcBef>
                <a:spcPts val="500"/>
              </a:spcBef>
              <a:spcAft>
                <a:spcPts val="0"/>
              </a:spcAft>
              <a:buClrTx/>
              <a:buSzTx/>
              <a:buFont typeface="Arial" charset="0"/>
              <a:buChar char="•"/>
              <a:tabLst/>
              <a:defRPr sz="2400" baseline="0">
                <a:latin typeface="Arial" charset="0"/>
                <a:ea typeface="Arial" charset="0"/>
                <a:cs typeface="Arial" charset="0"/>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413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CB83C0-8C01-784A-A589-B22D1B5F3A2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511C542-CBC4-0544-B9BD-635E49E8A8C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0936B46-A112-6946-A23D-9F4843D70B1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1361E05-10E9-B644-AD5A-73D19971BE8A}" type="datetimeFigureOut">
              <a:rPr lang="en-US"/>
              <a:pPr>
                <a:defRPr/>
              </a:pPr>
              <a:t>8/9/19</a:t>
            </a:fld>
            <a:endParaRPr lang="en-US" dirty="0"/>
          </a:p>
        </p:txBody>
      </p:sp>
      <p:sp>
        <p:nvSpPr>
          <p:cNvPr id="5" name="Footer Placeholder 4">
            <a:extLst>
              <a:ext uri="{FF2B5EF4-FFF2-40B4-BE49-F238E27FC236}">
                <a16:creationId xmlns:a16="http://schemas.microsoft.com/office/drawing/2014/main" id="{06B05651-1BF9-B44C-B25D-0856384F89B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C3ADF44-4DEB-314C-99FA-5D4372A79F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24763B2-CC67-4E4A-A4D4-27F8A65259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pascoschool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D34FC005-42FB-3047-9979-A0472FA09AA7}"/>
              </a:ext>
            </a:extLst>
          </p:cNvPr>
          <p:cNvSpPr>
            <a:spLocks noGrp="1"/>
          </p:cNvSpPr>
          <p:nvPr>
            <p:ph type="ctrTitle"/>
          </p:nvPr>
        </p:nvSpPr>
        <p:spPr>
          <a:xfrm>
            <a:off x="685800" y="3151188"/>
            <a:ext cx="7772400" cy="825500"/>
          </a:xfrm>
        </p:spPr>
        <p:txBody>
          <a:bodyPr/>
          <a:lstStyle/>
          <a:p>
            <a:pPr eaLnBrk="1" hangingPunct="1"/>
            <a:r>
              <a:rPr lang="en-US" altLang="en-US">
                <a:latin typeface="Times" pitchFamily="2" charset="0"/>
                <a:ea typeface="Times" pitchFamily="2" charset="0"/>
                <a:cs typeface="Times" pitchFamily="2" charset="0"/>
              </a:rPr>
              <a:t>Volunteer Programs</a:t>
            </a:r>
          </a:p>
        </p:txBody>
      </p:sp>
      <p:sp>
        <p:nvSpPr>
          <p:cNvPr id="15362" name="Subtitle 1">
            <a:extLst>
              <a:ext uri="{FF2B5EF4-FFF2-40B4-BE49-F238E27FC236}">
                <a16:creationId xmlns:a16="http://schemas.microsoft.com/office/drawing/2014/main" id="{5AD31FB9-ED5B-2949-94CC-46C917F26D93}"/>
              </a:ext>
            </a:extLst>
          </p:cNvPr>
          <p:cNvSpPr>
            <a:spLocks noGrp="1"/>
          </p:cNvSpPr>
          <p:nvPr>
            <p:ph type="subTitle" idx="1"/>
          </p:nvPr>
        </p:nvSpPr>
        <p:spPr>
          <a:xfrm>
            <a:off x="1143000" y="4198938"/>
            <a:ext cx="6858000" cy="501650"/>
          </a:xfrm>
        </p:spPr>
        <p:txBody>
          <a:bodyPr/>
          <a:lstStyle/>
          <a:p>
            <a:r>
              <a:rPr lang="en-US" altLang="en-US">
                <a:latin typeface="Arial" panose="020B0604020202020204" pitchFamily="34" charset="0"/>
                <a:cs typeface="Arial" panose="020B0604020202020204" pitchFamily="34" charset="0"/>
              </a:rPr>
              <a:t>Volunteer Orientation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9AE93312-916D-324F-9DE0-7956806DF426}"/>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Expectations</a:t>
            </a:r>
          </a:p>
        </p:txBody>
      </p:sp>
      <p:sp>
        <p:nvSpPr>
          <p:cNvPr id="28674" name="Content Placeholder 2">
            <a:extLst>
              <a:ext uri="{FF2B5EF4-FFF2-40B4-BE49-F238E27FC236}">
                <a16:creationId xmlns:a16="http://schemas.microsoft.com/office/drawing/2014/main" id="{E22DEED2-AE0E-A743-A7AD-E37196867817}"/>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b="1">
                <a:latin typeface="Arial" panose="020B0604020202020204" pitchFamily="34" charset="0"/>
                <a:cs typeface="Arial" panose="020B0604020202020204" pitchFamily="34" charset="0"/>
              </a:rPr>
              <a:t>Accountability</a:t>
            </a:r>
            <a:endParaRPr lang="en-US" altLang="en-US">
              <a:latin typeface="Arial" panose="020B0604020202020204" pitchFamily="34" charset="0"/>
              <a:cs typeface="Arial" panose="020B0604020202020204" pitchFamily="34" charset="0"/>
            </a:endParaRPr>
          </a:p>
          <a:p>
            <a:pPr marL="285750" lvl="1" indent="-285750" algn="l">
              <a:buFont typeface="Arial" panose="020B0604020202020204" pitchFamily="34" charset="0"/>
              <a:buChar char="•"/>
            </a:pPr>
            <a:r>
              <a:rPr lang="en-US" altLang="en-US"/>
              <a:t>Volunteers must always sign in and out and wear their Pasco County Schools volunteer identification badge on school property.</a:t>
            </a:r>
          </a:p>
          <a:p>
            <a:pPr marL="285750" lvl="1" indent="-285750" algn="l">
              <a:buFont typeface="Arial" panose="020B0604020202020204" pitchFamily="34" charset="0"/>
              <a:buChar char="•"/>
            </a:pPr>
            <a:r>
              <a:rPr lang="en-US" altLang="en-US"/>
              <a:t>Volunteers should not wander around campus, they should report to and remain in their assigned volunteer area.  </a:t>
            </a:r>
          </a:p>
          <a:p>
            <a:pPr marL="285750" lvl="1" indent="-285750" algn="l">
              <a:buFont typeface="Arial" panose="020B0604020202020204" pitchFamily="34" charset="0"/>
              <a:buChar char="•"/>
            </a:pPr>
            <a:r>
              <a:rPr lang="en-US" altLang="en-US"/>
              <a:t>Volunteers should not visit their child’s classroom, unless it is part of their volunteer assignment. </a:t>
            </a:r>
          </a:p>
          <a:p>
            <a:pPr marL="285750" lvl="1" indent="-285750" algn="l">
              <a:buFont typeface="Arial" panose="020B0604020202020204" pitchFamily="34" charset="0"/>
              <a:buChar char="•"/>
            </a:pPr>
            <a:r>
              <a:rPr lang="en-US" altLang="en-US"/>
              <a:t>Volunteers should learn where fire exits are located and be familiar with the school’s emergency procedures and crisis response plan.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F40FEF7-A58D-6A41-BF89-9952ECBDEEA3}"/>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Expectations</a:t>
            </a:r>
          </a:p>
        </p:txBody>
      </p:sp>
      <p:sp>
        <p:nvSpPr>
          <p:cNvPr id="29698" name="Content Placeholder 2">
            <a:extLst>
              <a:ext uri="{FF2B5EF4-FFF2-40B4-BE49-F238E27FC236}">
                <a16:creationId xmlns:a16="http://schemas.microsoft.com/office/drawing/2014/main" id="{A39F98F1-0A8D-4D4C-B4D6-66D7929E2BED}"/>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b="1">
                <a:latin typeface="Arial" panose="020B0604020202020204" pitchFamily="34" charset="0"/>
                <a:cs typeface="Arial" panose="020B0604020202020204" pitchFamily="34" charset="0"/>
              </a:rPr>
              <a:t>Confidentiality</a:t>
            </a:r>
            <a:endParaRPr lang="en-US" altLang="en-US">
              <a:latin typeface="Arial" panose="020B0604020202020204" pitchFamily="34" charset="0"/>
              <a:cs typeface="Arial" panose="020B0604020202020204" pitchFamily="34" charset="0"/>
            </a:endParaRPr>
          </a:p>
          <a:p>
            <a:pPr marL="342900" lvl="1" indent="-342900" algn="l">
              <a:buFont typeface="Arial" panose="020B0604020202020204" pitchFamily="34" charset="0"/>
              <a:buChar char="•"/>
            </a:pPr>
            <a:r>
              <a:rPr lang="en-US" altLang="en-US"/>
              <a:t>Volunteers may come in contact with student information in the course of their duties.  By Pasco County Schools policy, volunteers must keep information learned about students confidential.</a:t>
            </a:r>
          </a:p>
          <a:p>
            <a:pPr marL="342900" lvl="1" indent="-342900" algn="l">
              <a:buFont typeface="Arial" panose="020B0604020202020204" pitchFamily="34" charset="0"/>
              <a:buChar char="•"/>
            </a:pPr>
            <a:r>
              <a:rPr lang="en-US" altLang="en-US"/>
              <a:t>Volunteers are advised they are required to maintain strict confidentiality with all school or classroom information and shall agree in writing that they will comply with the requirement.</a:t>
            </a:r>
          </a:p>
          <a:p>
            <a:pPr marL="342900" lvl="1" indent="-342900" algn="l">
              <a:buFont typeface="Arial" panose="020B0604020202020204" pitchFamily="34" charset="0"/>
              <a:buChar char="•"/>
            </a:pPr>
            <a:r>
              <a:rPr lang="en-US" altLang="en-US"/>
              <a:t>Volunteers may not have access to the student information system or cumulative records unless they have principal permission and clearly understand the need for confidentiality of student records.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C5E10C1B-94D8-1440-B393-65B2C7D26C52}"/>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Expectations</a:t>
            </a:r>
          </a:p>
        </p:txBody>
      </p:sp>
      <p:sp>
        <p:nvSpPr>
          <p:cNvPr id="30722" name="Content Placeholder 2">
            <a:extLst>
              <a:ext uri="{FF2B5EF4-FFF2-40B4-BE49-F238E27FC236}">
                <a16:creationId xmlns:a16="http://schemas.microsoft.com/office/drawing/2014/main" id="{E9950B84-CACF-0443-BE0C-0D6F3A8AFC38}"/>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b="1">
                <a:latin typeface="Arial" panose="020B0604020202020204" pitchFamily="34" charset="0"/>
                <a:cs typeface="Arial" panose="020B0604020202020204" pitchFamily="34" charset="0"/>
              </a:rPr>
              <a:t>Professionalism</a:t>
            </a:r>
            <a:endParaRPr lang="en-US" altLang="en-US">
              <a:latin typeface="Arial" panose="020B0604020202020204" pitchFamily="34" charset="0"/>
              <a:cs typeface="Arial" panose="020B0604020202020204" pitchFamily="34" charset="0"/>
            </a:endParaRPr>
          </a:p>
          <a:p>
            <a:pPr marL="342900" lvl="1" indent="-342900" algn="l">
              <a:buFont typeface="Arial" panose="020B0604020202020204" pitchFamily="34" charset="0"/>
              <a:buChar char="•"/>
            </a:pPr>
            <a:r>
              <a:rPr lang="en-US" altLang="en-US"/>
              <a:t>The relationship between volunteers and the school staff must be one of mutual respect, confidence and consideration. </a:t>
            </a:r>
          </a:p>
          <a:p>
            <a:pPr marL="342900" lvl="1" indent="-342900" algn="l">
              <a:buFont typeface="Arial" panose="020B0604020202020204" pitchFamily="34" charset="0"/>
              <a:buChar char="•"/>
            </a:pPr>
            <a:r>
              <a:rPr lang="en-US" altLang="en-US"/>
              <a:t>Volunteers should maintain a professional attitude and adhere to school policies and procedures.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34601C7-23E4-C848-AFB1-8577C7D4EA17}"/>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Expectations</a:t>
            </a:r>
          </a:p>
        </p:txBody>
      </p:sp>
      <p:sp>
        <p:nvSpPr>
          <p:cNvPr id="31746" name="Content Placeholder 2">
            <a:extLst>
              <a:ext uri="{FF2B5EF4-FFF2-40B4-BE49-F238E27FC236}">
                <a16:creationId xmlns:a16="http://schemas.microsoft.com/office/drawing/2014/main" id="{CD7A75E1-8711-1B4E-A85F-D8E3D6286761}"/>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b="1">
                <a:latin typeface="Arial" panose="020B0604020202020204" pitchFamily="34" charset="0"/>
                <a:cs typeface="Arial" panose="020B0604020202020204" pitchFamily="34" charset="0"/>
              </a:rPr>
              <a:t>Dress Code</a:t>
            </a:r>
            <a:endParaRPr lang="en-US" altLang="en-US">
              <a:latin typeface="Arial" panose="020B0604020202020204" pitchFamily="34" charset="0"/>
              <a:cs typeface="Arial" panose="020B0604020202020204" pitchFamily="34" charset="0"/>
            </a:endParaRPr>
          </a:p>
          <a:p>
            <a:pPr marL="342900" lvl="1" indent="-342900" algn="l">
              <a:buFont typeface="Arial" panose="020B0604020202020204" pitchFamily="34" charset="0"/>
              <a:buChar char="•"/>
            </a:pPr>
            <a:r>
              <a:rPr lang="en-US" altLang="en-US"/>
              <a:t>Dress codes are established at each school.  School administrators have the authority to enforce the dress code as needed.</a:t>
            </a:r>
          </a:p>
          <a:p>
            <a:pPr marL="342900" lvl="1" indent="-342900" algn="l">
              <a:buFont typeface="Arial" panose="020B0604020202020204" pitchFamily="34" charset="0"/>
              <a:buChar char="•"/>
            </a:pPr>
            <a:r>
              <a:rPr lang="en-US" altLang="en-US"/>
              <a:t>Volunteers should dress neatly and professionally.  Clothing and shoes should be such that the volunteer will be comfortable and safe.</a:t>
            </a:r>
          </a:p>
          <a:p>
            <a:pPr marL="342900" lvl="1" indent="-342900" algn="l">
              <a:buFont typeface="Arial" panose="020B0604020202020204" pitchFamily="34" charset="0"/>
              <a:buChar char="•"/>
            </a:pPr>
            <a:r>
              <a:rPr lang="en-US" altLang="en-US"/>
              <a:t>As with students, attire that advertises drugs or alcoholic beverages, or that is vulgar or obscene in nature, is not permitted.</a:t>
            </a:r>
          </a:p>
          <a:p>
            <a:pPr marL="342900" lvl="1" indent="-342900" algn="l">
              <a:buFont typeface="Arial" panose="020B0604020202020204" pitchFamily="34" charset="0"/>
              <a:buChar char="•"/>
            </a:pPr>
            <a:r>
              <a:rPr lang="en-US" altLang="en-US"/>
              <a:t>Volunteers who fail to use safety devices or disregard the dress code may be removed from the list of approved volunteers.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BCA5367-E866-BC48-A24D-93CAE8886F32}"/>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Restrictions</a:t>
            </a:r>
          </a:p>
        </p:txBody>
      </p:sp>
      <p:sp>
        <p:nvSpPr>
          <p:cNvPr id="30722" name="Content Placeholder 2">
            <a:extLst>
              <a:ext uri="{FF2B5EF4-FFF2-40B4-BE49-F238E27FC236}">
                <a16:creationId xmlns:a16="http://schemas.microsoft.com/office/drawing/2014/main" id="{7FC19BF9-EE27-6F4C-9880-F23F7E1003A8}"/>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While volunteers can offer many valuable skills, there are some limitations on volunteer duties.  The following list describes activities that volunteers are not authorized to do.</a:t>
            </a:r>
          </a:p>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Volunteers may not:</a:t>
            </a:r>
          </a:p>
          <a:p>
            <a:pPr marL="342900" lvl="1" indent="-342900" algn="l" fontAlgn="ctr">
              <a:buFont typeface="Arial" panose="020B0604020202020204" pitchFamily="34" charset="0"/>
              <a:buChar char="•"/>
            </a:pPr>
            <a:r>
              <a:rPr lang="en-US" altLang="en-US"/>
              <a:t>establish instructional objectives.</a:t>
            </a:r>
          </a:p>
          <a:p>
            <a:pPr marL="342900" lvl="1" indent="-342900" algn="l">
              <a:buFont typeface="Arial" panose="020B0604020202020204" pitchFamily="34" charset="0"/>
              <a:buChar char="•"/>
            </a:pPr>
            <a:r>
              <a:rPr lang="en-US" altLang="en-US"/>
              <a:t>grade subjective assignments that result in a grade for the student or are considered a formal assessment of the student’s achievement or ability.</a:t>
            </a:r>
          </a:p>
          <a:p>
            <a:pPr marL="342900" lvl="1" indent="-342900" algn="l" fontAlgn="ctr">
              <a:buFont typeface="Arial" panose="020B0604020202020204" pitchFamily="34" charset="0"/>
              <a:buChar char="•"/>
            </a:pPr>
            <a:r>
              <a:rPr lang="en-US" altLang="en-US"/>
              <a:t>work with students before or after the school day unless part of an authorized Pasco County Schools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082A4C1-8D4B-C949-8A5E-8172816D79AA}"/>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Restrictions</a:t>
            </a:r>
          </a:p>
        </p:txBody>
      </p:sp>
      <p:sp>
        <p:nvSpPr>
          <p:cNvPr id="33794" name="Content Placeholder 2">
            <a:extLst>
              <a:ext uri="{FF2B5EF4-FFF2-40B4-BE49-F238E27FC236}">
                <a16:creationId xmlns:a16="http://schemas.microsoft.com/office/drawing/2014/main" id="{7D636903-6494-0248-81C2-167F6F753B07}"/>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Volunteers may not:</a:t>
            </a:r>
          </a:p>
          <a:p>
            <a:pPr marL="346075" lvl="1" indent="-338138" algn="l" fontAlgn="ctr">
              <a:buFont typeface="Arial" panose="020B0604020202020204" pitchFamily="34" charset="0"/>
              <a:buChar char="•"/>
            </a:pPr>
            <a:r>
              <a:rPr lang="en-US" altLang="en-US" sz="2600"/>
              <a:t>take students off campus during the day, by any means, including walking or driving, unless special permission has been granted by the principal.  The volunteer must be accompanied by a faculty/staff member.  If the volunteer is driving students, the volunteer must complete the Private Vehicle/Insurance Information form (MIS Form #167, Rev. 2/07).</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298AE714-7DB7-2948-8B1F-F03FFD59749D}"/>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Bullying and Harassment</a:t>
            </a:r>
          </a:p>
        </p:txBody>
      </p:sp>
      <p:sp>
        <p:nvSpPr>
          <p:cNvPr id="34818" name="Content Placeholder 2">
            <a:extLst>
              <a:ext uri="{FF2B5EF4-FFF2-40B4-BE49-F238E27FC236}">
                <a16:creationId xmlns:a16="http://schemas.microsoft.com/office/drawing/2014/main" id="{881953CA-5D1E-FF4D-8478-37083817AAAB}"/>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Pasco County Schools is committed to providing an educational setting that is safe, secure, and free from harassment and bullying for all of its students and employees.  </a:t>
            </a:r>
          </a:p>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The district will not tolerate unlawful bullying and harassment of any type.  Conduct that constitutes bullying and harassment is prohibited: </a:t>
            </a:r>
          </a:p>
          <a:p>
            <a:pPr marL="346075" lvl="1" indent="-346075" algn="l">
              <a:buFont typeface="Calibri Light" panose="020F0302020204030204" pitchFamily="34" charset="0"/>
              <a:buAutoNum type="alphaLcParenR"/>
            </a:pPr>
            <a:r>
              <a:rPr lang="en-US" altLang="en-US" sz="1800"/>
              <a:t>during any education- related program or activity conducted by the district; </a:t>
            </a:r>
          </a:p>
          <a:p>
            <a:pPr marL="346075" lvl="1" indent="-346075" algn="l">
              <a:buFont typeface="Calibri Light" panose="020F0302020204030204" pitchFamily="34" charset="0"/>
              <a:buAutoNum type="alphaLcParenR"/>
            </a:pPr>
            <a:r>
              <a:rPr lang="en-US" altLang="en-US" sz="1800"/>
              <a:t>during any school-related or school-sponsored program or activity on a school bus of the district, or </a:t>
            </a:r>
          </a:p>
          <a:p>
            <a:pPr marL="346075" lvl="1" indent="-346075" algn="l">
              <a:buFont typeface="Calibri Light" panose="020F0302020204030204" pitchFamily="34" charset="0"/>
              <a:buAutoNum type="alphaLcParenR"/>
            </a:pPr>
            <a:r>
              <a:rPr lang="en-US" altLang="en-US" sz="1800"/>
              <a:t>through the use of data or computer software that is accessed through a computer, computer system, or computer network of the district.</a:t>
            </a:r>
          </a:p>
          <a:p>
            <a:pPr marL="0" indent="0" algn="ctr">
              <a:lnSpc>
                <a:spcPct val="100000"/>
              </a:lnSpc>
              <a:spcBef>
                <a:spcPct val="0"/>
              </a:spcBef>
              <a:buFont typeface="Arial" panose="020B0604020202020204" pitchFamily="34" charset="0"/>
              <a:buNone/>
            </a:pPr>
            <a:endParaRPr lang="en-US" altLang="en-US" sz="1400" i="1">
              <a:latin typeface="Arial" panose="020B0604020202020204" pitchFamily="34" charset="0"/>
              <a:cs typeface="Arial" panose="020B0604020202020204" pitchFamily="34" charset="0"/>
            </a:endParaRPr>
          </a:p>
          <a:p>
            <a:pPr marL="0" indent="0" algn="ctr">
              <a:lnSpc>
                <a:spcPct val="100000"/>
              </a:lnSpc>
              <a:spcBef>
                <a:spcPct val="0"/>
              </a:spcBef>
              <a:buFont typeface="Arial" panose="020B0604020202020204" pitchFamily="34" charset="0"/>
              <a:buNone/>
            </a:pPr>
            <a:r>
              <a:rPr lang="en-US" altLang="en-US" sz="1400" i="1">
                <a:latin typeface="Arial" panose="020B0604020202020204" pitchFamily="34" charset="0"/>
                <a:cs typeface="Arial" panose="020B0604020202020204" pitchFamily="34" charset="0"/>
              </a:rPr>
              <a:t>For the information on bullying, cyber bullying and harassment, please visit our district website.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6B454A2A-2D7C-5642-9986-888863019BAB}"/>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Court-Ordered</a:t>
            </a:r>
            <a:br>
              <a:rPr lang="en-US" altLang="en-US">
                <a:latin typeface="Times" pitchFamily="2" charset="0"/>
                <a:ea typeface="Times" pitchFamily="2" charset="0"/>
                <a:cs typeface="Times" pitchFamily="2" charset="0"/>
              </a:rPr>
            </a:br>
            <a:r>
              <a:rPr lang="en-US" altLang="en-US">
                <a:latin typeface="Times" pitchFamily="2" charset="0"/>
                <a:ea typeface="Times" pitchFamily="2" charset="0"/>
                <a:cs typeface="Times" pitchFamily="2" charset="0"/>
              </a:rPr>
              <a:t>Community Service</a:t>
            </a:r>
          </a:p>
        </p:txBody>
      </p:sp>
      <p:sp>
        <p:nvSpPr>
          <p:cNvPr id="35842" name="Content Placeholder 2">
            <a:extLst>
              <a:ext uri="{FF2B5EF4-FFF2-40B4-BE49-F238E27FC236}">
                <a16:creationId xmlns:a16="http://schemas.microsoft.com/office/drawing/2014/main" id="{B854758F-7DFB-D349-BAD3-0797173D8454}"/>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Pasco County Schools does not allow court-ordered community service hours to be served as volunteer time. Individuals who are required to complete court-ordered community service should be directed to contact other non-school agencies.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74D2AE8-D716-F24D-8633-AE3E7BEF0376}"/>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Equal Opportunity</a:t>
            </a:r>
          </a:p>
        </p:txBody>
      </p:sp>
      <p:sp>
        <p:nvSpPr>
          <p:cNvPr id="36866" name="Content Placeholder 2">
            <a:extLst>
              <a:ext uri="{FF2B5EF4-FFF2-40B4-BE49-F238E27FC236}">
                <a16:creationId xmlns:a16="http://schemas.microsoft.com/office/drawing/2014/main" id="{2BF575CF-5C6F-374D-96AE-81AA5494BA7F}"/>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It is the policy of Pasco County Schools that there be no discrimination on the basis of race, color, national origin, creed, marital status, sex, religion, age or disability.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81CA1BB0-1D9C-224F-80B3-3F464FDA5D92}"/>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Management and Insurance</a:t>
            </a:r>
          </a:p>
        </p:txBody>
      </p:sp>
      <p:sp>
        <p:nvSpPr>
          <p:cNvPr id="37890" name="Content Placeholder 2">
            <a:extLst>
              <a:ext uri="{FF2B5EF4-FFF2-40B4-BE49-F238E27FC236}">
                <a16:creationId xmlns:a16="http://schemas.microsoft.com/office/drawing/2014/main" id="{DC0ED272-33E9-224F-85D0-0D92456EDC01}"/>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Volunteers must be registered with the Communications and Government Relations Department, and when registered, are protected by the Pasco County Schools’ Self-Insured General Liability Program.  </a:t>
            </a:r>
          </a:p>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In case of accident or injury the volunteer must immediately report to the school or district administrator on duty.  The administrator will report the accident or injury following standard procedures.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a:extLst>
              <a:ext uri="{FF2B5EF4-FFF2-40B4-BE49-F238E27FC236}">
                <a16:creationId xmlns:a16="http://schemas.microsoft.com/office/drawing/2014/main" id="{85A51473-9C8C-2D4A-8F9A-61531C5F4787}"/>
              </a:ext>
            </a:extLst>
          </p:cNvPr>
          <p:cNvSpPr>
            <a:spLocks noGrp="1"/>
          </p:cNvSpPr>
          <p:nvPr>
            <p:ph idx="1"/>
          </p:nvPr>
        </p:nvSpPr>
        <p:spPr>
          <a:xfrm>
            <a:off x="447675" y="1844675"/>
            <a:ext cx="8467725" cy="4351338"/>
          </a:xfrm>
        </p:spPr>
        <p:txBody>
          <a:bodyPr/>
          <a:lstStyle/>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To build relationships between schools, parents, community members and business partners.</a:t>
            </a:r>
          </a:p>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To promote parent and community involvement, focusing on creating opportunities to increase engagement within our schools. </a:t>
            </a:r>
          </a:p>
        </p:txBody>
      </p:sp>
      <p:sp>
        <p:nvSpPr>
          <p:cNvPr id="16386" name="Title 3">
            <a:extLst>
              <a:ext uri="{FF2B5EF4-FFF2-40B4-BE49-F238E27FC236}">
                <a16:creationId xmlns:a16="http://schemas.microsoft.com/office/drawing/2014/main" id="{80AACC1D-CBDB-0F4C-A135-5975D6E7B2FA}"/>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Purpose</a:t>
            </a:r>
          </a:p>
        </p:txBody>
      </p:sp>
      <p:pic>
        <p:nvPicPr>
          <p:cNvPr id="16387" name="Picture 8">
            <a:extLst>
              <a:ext uri="{FF2B5EF4-FFF2-40B4-BE49-F238E27FC236}">
                <a16:creationId xmlns:a16="http://schemas.microsoft.com/office/drawing/2014/main" id="{23F0CFEF-CDCC-D84A-9786-2E3FA9767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5354638"/>
            <a:ext cx="32004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F927B291-615B-7445-9C18-13B7818DB3DF}"/>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Parental Notification</a:t>
            </a:r>
          </a:p>
        </p:txBody>
      </p:sp>
      <p:sp>
        <p:nvSpPr>
          <p:cNvPr id="38914" name="Content Placeholder 2">
            <a:extLst>
              <a:ext uri="{FF2B5EF4-FFF2-40B4-BE49-F238E27FC236}">
                <a16:creationId xmlns:a16="http://schemas.microsoft.com/office/drawing/2014/main" id="{27550EF2-92FA-BD46-A86F-30D14EEAB4EC}"/>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When a student will be working with a volunteer mentor, the school notifies the parents of the potential match of their child with a mentor and reminds them of the necessity of a joint commitment from the student, teacher, school, family and volunteer mentor.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C98A11F-6972-7C49-ACBA-6C74AB2C373E}"/>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Suspected Child</a:t>
            </a:r>
            <a:br>
              <a:rPr lang="en-US" altLang="en-US">
                <a:latin typeface="Times" pitchFamily="2" charset="0"/>
                <a:ea typeface="Times" pitchFamily="2" charset="0"/>
                <a:cs typeface="Times" pitchFamily="2" charset="0"/>
              </a:rPr>
            </a:br>
            <a:r>
              <a:rPr lang="en-US" altLang="en-US">
                <a:latin typeface="Times" pitchFamily="2" charset="0"/>
                <a:ea typeface="Times" pitchFamily="2" charset="0"/>
                <a:cs typeface="Times" pitchFamily="2" charset="0"/>
              </a:rPr>
              <a:t>Abuse and Neglect</a:t>
            </a:r>
          </a:p>
        </p:txBody>
      </p:sp>
      <p:sp>
        <p:nvSpPr>
          <p:cNvPr id="26626" name="Content Placeholder 2">
            <a:extLst>
              <a:ext uri="{FF2B5EF4-FFF2-40B4-BE49-F238E27FC236}">
                <a16:creationId xmlns:a16="http://schemas.microsoft.com/office/drawing/2014/main" id="{6D4EDC93-11A5-7543-9D7A-22D8B7EBB883}"/>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Any volunteer who has reason to believe that a child has been subject to abuse or maltreatment must report it to the principal, assistant principal or school counselor.  The school official will call the necessary authorities in the volunteer’s presence.</a:t>
            </a:r>
          </a:p>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Volunteers may call the child abuse hotline directly; however, the school administration </a:t>
            </a:r>
            <a:r>
              <a:rPr lang="en-US" altLang="en-US" sz="2400" u="sng">
                <a:latin typeface="Arial" panose="020B0604020202020204" pitchFamily="34" charset="0"/>
                <a:cs typeface="Arial" panose="020B0604020202020204" pitchFamily="34" charset="0"/>
              </a:rPr>
              <a:t>must</a:t>
            </a:r>
            <a:r>
              <a:rPr lang="en-US" altLang="en-US" sz="2400">
                <a:latin typeface="Arial" panose="020B0604020202020204" pitchFamily="34" charset="0"/>
                <a:cs typeface="Arial" panose="020B0604020202020204" pitchFamily="34" charset="0"/>
              </a:rPr>
              <a:t> be informed.  The following should be reported: neglect; malnutrition; sexual abuse; physical injury; mental injury and/or failure to provide sustenance, clothing, shelter or medical attention.  </a:t>
            </a:r>
          </a:p>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Failure to report is a misdemeanor of the second degree and is punishable by law.  Persons reporting are guaranteed immunity from any civil or criminal liability.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325C05C-2822-764D-948E-830731132A3B}"/>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Sexual Harassment</a:t>
            </a:r>
          </a:p>
        </p:txBody>
      </p:sp>
      <p:sp>
        <p:nvSpPr>
          <p:cNvPr id="40962" name="Content Placeholder 2">
            <a:extLst>
              <a:ext uri="{FF2B5EF4-FFF2-40B4-BE49-F238E27FC236}">
                <a16:creationId xmlns:a16="http://schemas.microsoft.com/office/drawing/2014/main" id="{97466B4F-2C76-484F-8E6F-3640E25EEE23}"/>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Sexual harassment is any unwelcome, sexually-oriented behavior, demand, comment, or physical contact, initiated by any individual that interferes with either a volunteer’s or employee’s responsibilities.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A9FB6E80-AF0F-2D44-A59C-DAA4A0D04779}"/>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Volunteers and</a:t>
            </a:r>
            <a:br>
              <a:rPr lang="en-US" altLang="en-US">
                <a:latin typeface="Times" pitchFamily="2" charset="0"/>
                <a:ea typeface="Times" pitchFamily="2" charset="0"/>
                <a:cs typeface="Times" pitchFamily="2" charset="0"/>
              </a:rPr>
            </a:br>
            <a:r>
              <a:rPr lang="en-US" altLang="en-US">
                <a:latin typeface="Times" pitchFamily="2" charset="0"/>
                <a:ea typeface="Times" pitchFamily="2" charset="0"/>
                <a:cs typeface="Times" pitchFamily="2" charset="0"/>
              </a:rPr>
              <a:t>Personal Children</a:t>
            </a:r>
          </a:p>
        </p:txBody>
      </p:sp>
      <p:sp>
        <p:nvSpPr>
          <p:cNvPr id="41986" name="Content Placeholder 2">
            <a:extLst>
              <a:ext uri="{FF2B5EF4-FFF2-40B4-BE49-F238E27FC236}">
                <a16:creationId xmlns:a16="http://schemas.microsoft.com/office/drawing/2014/main" id="{3E0822C8-B065-2946-AD97-2F3698EDC50A}"/>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sz="2400">
                <a:latin typeface="Arial" panose="020B0604020202020204" pitchFamily="34" charset="0"/>
                <a:cs typeface="Arial" panose="020B0604020202020204" pitchFamily="34" charset="0"/>
              </a:rPr>
              <a:t>Volunteers should never bring preschoolers or children not registered in school when volunteering at the school.  An option may be to seek out opportunities to volunteer from home if the volunteer is unable to find alternative childcare for their own children not enrolled in our schools.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53A116F3-6717-AD47-943E-C2DC29F6167B}"/>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Get Started</a:t>
            </a:r>
          </a:p>
        </p:txBody>
      </p:sp>
      <p:sp>
        <p:nvSpPr>
          <p:cNvPr id="40962" name="Content Placeholder 2">
            <a:extLst>
              <a:ext uri="{FF2B5EF4-FFF2-40B4-BE49-F238E27FC236}">
                <a16:creationId xmlns:a16="http://schemas.microsoft.com/office/drawing/2014/main" id="{FA80B618-E2D4-B34F-AECE-0BC65047D48E}"/>
              </a:ext>
            </a:extLst>
          </p:cNvPr>
          <p:cNvSpPr>
            <a:spLocks noGrp="1"/>
          </p:cNvSpPr>
          <p:nvPr>
            <p:ph idx="1"/>
          </p:nvPr>
        </p:nvSpPr>
        <p:spPr>
          <a:xfrm>
            <a:off x="447675" y="1825625"/>
            <a:ext cx="8248650" cy="4351338"/>
          </a:xfrm>
        </p:spPr>
        <p:txBody>
          <a:bodyPr/>
          <a:lstStyle/>
          <a:p>
            <a:pPr marL="0" indent="0">
              <a:buFont typeface="Arial" charset="0"/>
              <a:buNone/>
              <a:defRPr/>
            </a:pPr>
            <a:r>
              <a:rPr lang="en-US" altLang="en-US" dirty="0"/>
              <a:t>Now that you are an approved volunteer:</a:t>
            </a:r>
          </a:p>
          <a:p>
            <a:pPr>
              <a:defRPr/>
            </a:pPr>
            <a:r>
              <a:rPr lang="en-US" altLang="en-US" sz="2400" dirty="0"/>
              <a:t>Find out who the volunteer coordinator is at your school and let them know when you are available.</a:t>
            </a:r>
          </a:p>
          <a:p>
            <a:pPr>
              <a:defRPr/>
            </a:pPr>
            <a:r>
              <a:rPr lang="en-US" altLang="en-US" sz="2400" dirty="0"/>
              <a:t>Let your teacher know you are approved and what you’d like to do to help.</a:t>
            </a:r>
          </a:p>
          <a:p>
            <a:pPr>
              <a:defRPr/>
            </a:pPr>
            <a:r>
              <a:rPr lang="en-US" altLang="en-US" sz="2400" dirty="0"/>
              <a:t>Share any expertise or skills you have so the school can call on you when needed.</a:t>
            </a:r>
          </a:p>
          <a:p>
            <a:pPr>
              <a:defRPr/>
            </a:pPr>
            <a:r>
              <a:rPr lang="en-US" altLang="en-US" sz="2400" dirty="0"/>
              <a:t>Get involved and join the PTA to help plan events.</a:t>
            </a:r>
          </a:p>
          <a:p>
            <a:pPr>
              <a:defRPr/>
            </a:pPr>
            <a:r>
              <a:rPr lang="en-US" altLang="en-US" sz="2400" dirty="0"/>
              <a:t>Contact club sponsors to see if you can assist.</a:t>
            </a:r>
          </a:p>
          <a:p>
            <a:pPr>
              <a:defRPr/>
            </a:pPr>
            <a:r>
              <a:rPr lang="en-US" altLang="en-US" sz="2400" dirty="0"/>
              <a:t>Check with the athletic director for opportunities during sporting events (parking, concessions, field help,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EBBA9BED-483C-294A-9CC7-CFDE980FAC6D}"/>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Stay Engaged</a:t>
            </a:r>
          </a:p>
        </p:txBody>
      </p:sp>
      <p:sp>
        <p:nvSpPr>
          <p:cNvPr id="40962" name="Content Placeholder 2">
            <a:extLst>
              <a:ext uri="{FF2B5EF4-FFF2-40B4-BE49-F238E27FC236}">
                <a16:creationId xmlns:a16="http://schemas.microsoft.com/office/drawing/2014/main" id="{39E49283-0981-4049-89A3-7389B34277A7}"/>
              </a:ext>
            </a:extLst>
          </p:cNvPr>
          <p:cNvSpPr>
            <a:spLocks noGrp="1"/>
          </p:cNvSpPr>
          <p:nvPr>
            <p:ph idx="1"/>
          </p:nvPr>
        </p:nvSpPr>
        <p:spPr>
          <a:xfrm>
            <a:off x="447675" y="1825625"/>
            <a:ext cx="8248650" cy="4351338"/>
          </a:xfrm>
        </p:spPr>
        <p:txBody>
          <a:bodyPr/>
          <a:lstStyle/>
          <a:p>
            <a:pPr marL="0" indent="0">
              <a:buFont typeface="Arial" charset="0"/>
              <a:buNone/>
              <a:defRPr/>
            </a:pPr>
            <a:r>
              <a:rPr lang="en-US" altLang="en-US" dirty="0"/>
              <a:t>Now that you are an approved volunteer:</a:t>
            </a:r>
          </a:p>
          <a:p>
            <a:pPr>
              <a:defRPr/>
            </a:pPr>
            <a:r>
              <a:rPr lang="en-US" altLang="en-US" sz="2400" dirty="0"/>
              <a:t>Follow the school on Facebook, Twitter, etc.</a:t>
            </a:r>
          </a:p>
          <a:p>
            <a:pPr>
              <a:defRPr/>
            </a:pPr>
            <a:r>
              <a:rPr lang="en-US" altLang="en-US" sz="2400" dirty="0"/>
              <a:t>Check the school’s website for upcoming events</a:t>
            </a:r>
          </a:p>
          <a:p>
            <a:pPr>
              <a:defRPr/>
            </a:pPr>
            <a:r>
              <a:rPr lang="en-US" altLang="en-US" sz="2400" dirty="0"/>
              <a:t>Keep up to date on schools activities</a:t>
            </a:r>
          </a:p>
          <a:p>
            <a:pPr>
              <a:defRPr/>
            </a:pPr>
            <a:r>
              <a:rPr lang="en-US" altLang="en-US" sz="2400" dirty="0"/>
              <a:t>Check in with your teachers to offer assistance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70D2E41-1336-5842-81FE-2F86C2D264CB}"/>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Reminders</a:t>
            </a:r>
          </a:p>
        </p:txBody>
      </p:sp>
      <p:sp>
        <p:nvSpPr>
          <p:cNvPr id="45058" name="Content Placeholder 2">
            <a:extLst>
              <a:ext uri="{FF2B5EF4-FFF2-40B4-BE49-F238E27FC236}">
                <a16:creationId xmlns:a16="http://schemas.microsoft.com/office/drawing/2014/main" id="{A8033183-8100-3F45-B762-9990926FBBAC}"/>
              </a:ext>
            </a:extLst>
          </p:cNvPr>
          <p:cNvSpPr>
            <a:spLocks noGrp="1"/>
          </p:cNvSpPr>
          <p:nvPr>
            <p:ph idx="1"/>
          </p:nvPr>
        </p:nvSpPr>
        <p:spPr>
          <a:xfrm>
            <a:off x="447675" y="1825625"/>
            <a:ext cx="8467725" cy="4351338"/>
          </a:xfrm>
        </p:spPr>
        <p:txBody>
          <a:bodyPr/>
          <a:lstStyle/>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Approval is required prior to volunteering.</a:t>
            </a:r>
          </a:p>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Volunteers must be checked in/out through Raptor.  </a:t>
            </a:r>
          </a:p>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Be prepared to show picture ID.</a:t>
            </a:r>
          </a:p>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Volunteers must be supervised; they are not a replacement for a teacher/district employee.</a:t>
            </a:r>
          </a:p>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Confidentially is most important when dealing with volunteer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a:extLst>
              <a:ext uri="{FF2B5EF4-FFF2-40B4-BE49-F238E27FC236}">
                <a16:creationId xmlns:a16="http://schemas.microsoft.com/office/drawing/2014/main" id="{254CA696-4106-A445-87C6-73FAB6022F6D}"/>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Questions and Comments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8450553-661A-7F46-B79E-57A3A95DAB6D}"/>
              </a:ext>
            </a:extLst>
          </p:cNvPr>
          <p:cNvSpPr>
            <a:spLocks noGrp="1"/>
          </p:cNvSpPr>
          <p:nvPr>
            <p:ph type="title"/>
          </p:nvPr>
        </p:nvSpPr>
        <p:spPr>
          <a:xfrm>
            <a:off x="228600" y="0"/>
            <a:ext cx="8686800" cy="1541463"/>
          </a:xfrm>
        </p:spPr>
        <p:txBody>
          <a:bodyPr/>
          <a:lstStyle/>
          <a:p>
            <a:r>
              <a:rPr lang="en-US" altLang="en-US">
                <a:latin typeface="Times" pitchFamily="2" charset="0"/>
                <a:ea typeface="Times" pitchFamily="2" charset="0"/>
                <a:cs typeface="Times" pitchFamily="2" charset="0"/>
              </a:rPr>
              <a:t>Thank You</a:t>
            </a:r>
          </a:p>
        </p:txBody>
      </p:sp>
      <p:sp>
        <p:nvSpPr>
          <p:cNvPr id="47106" name="Content Placeholder 2">
            <a:extLst>
              <a:ext uri="{FF2B5EF4-FFF2-40B4-BE49-F238E27FC236}">
                <a16:creationId xmlns:a16="http://schemas.microsoft.com/office/drawing/2014/main" id="{8768382B-D1DF-7143-9761-1591BB673EEC}"/>
              </a:ext>
            </a:extLst>
          </p:cNvPr>
          <p:cNvSpPr>
            <a:spLocks noGrp="1"/>
          </p:cNvSpPr>
          <p:nvPr>
            <p:ph idx="1"/>
          </p:nvPr>
        </p:nvSpPr>
        <p:spPr>
          <a:xfrm>
            <a:off x="447675" y="1825625"/>
            <a:ext cx="8248650" cy="4351338"/>
          </a:xfrm>
        </p:spPr>
        <p:txBody>
          <a:bodyPr/>
          <a:lstStyle/>
          <a:p>
            <a:pPr algn="ctr">
              <a:buFont typeface="Arial" panose="020B0604020202020204" pitchFamily="34" charset="0"/>
              <a:buNone/>
            </a:pPr>
            <a:r>
              <a:rPr lang="en-US" altLang="en-US">
                <a:latin typeface="Arial" panose="020B0604020202020204" pitchFamily="34" charset="0"/>
                <a:cs typeface="Arial" panose="020B0604020202020204" pitchFamily="34" charset="0"/>
              </a:rPr>
              <a:t>Thank you for all you do to make a difference in the lives of so many.</a:t>
            </a:r>
          </a:p>
        </p:txBody>
      </p:sp>
      <p:pic>
        <p:nvPicPr>
          <p:cNvPr id="4" name="Picture 3">
            <a:extLst>
              <a:ext uri="{FF2B5EF4-FFF2-40B4-BE49-F238E27FC236}">
                <a16:creationId xmlns:a16="http://schemas.microsoft.com/office/drawing/2014/main" id="{0473C8F1-6F20-C349-B520-AB9503AE8817}"/>
              </a:ext>
            </a:extLst>
          </p:cNvPr>
          <p:cNvPicPr>
            <a:picLocks noChangeAspect="1"/>
          </p:cNvPicPr>
          <p:nvPr/>
        </p:nvPicPr>
        <p:blipFill rotWithShape="1">
          <a:blip r:embed="rId2">
            <a:extLst>
              <a:ext uri="{28A0092B-C50C-407E-A947-70E740481C1C}">
                <a14:useLocalDpi xmlns:a14="http://schemas.microsoft.com/office/drawing/2010/main" val="0"/>
              </a:ext>
            </a:extLst>
          </a:blip>
          <a:srcRect l="27240" b="60494"/>
          <a:stretch/>
        </p:blipFill>
        <p:spPr>
          <a:xfrm>
            <a:off x="2286000" y="3250330"/>
            <a:ext cx="4569497" cy="3210825"/>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9C4E4BD2-DD33-4341-A9EF-438D7BAF7D36}"/>
              </a:ext>
            </a:extLst>
          </p:cNvPr>
          <p:cNvSpPr>
            <a:spLocks noGrp="1"/>
          </p:cNvSpPr>
          <p:nvPr>
            <p:ph idx="1"/>
          </p:nvPr>
        </p:nvSpPr>
        <p:spPr>
          <a:xfrm>
            <a:off x="447675" y="1825625"/>
            <a:ext cx="8467725" cy="4351338"/>
          </a:xfrm>
        </p:spPr>
        <p:txBody>
          <a:bodyPr/>
          <a:lstStyle/>
          <a:p>
            <a:pPr lvl="1" algn="l" eaLnBrk="1" hangingPunct="1">
              <a:lnSpc>
                <a:spcPct val="120000"/>
              </a:lnSpc>
            </a:pPr>
            <a:r>
              <a:rPr lang="en-US" altLang="en-US" sz="3000" b="1">
                <a:latin typeface="Arial" panose="020B0604020202020204" pitchFamily="34" charset="0"/>
                <a:cs typeface="Arial" panose="020B0604020202020204" pitchFamily="34" charset="0"/>
              </a:rPr>
              <a:t>Required by Florida Statute 943.04351</a:t>
            </a:r>
          </a:p>
          <a:p>
            <a:pPr lvl="1" algn="l" eaLnBrk="1" hangingPunct="1">
              <a:lnSpc>
                <a:spcPct val="100000"/>
              </a:lnSpc>
            </a:pPr>
            <a:r>
              <a:rPr lang="is-IS" altLang="en-US" sz="1800" i="1">
                <a:latin typeface="Arial" panose="020B0604020202020204" pitchFamily="34" charset="0"/>
                <a:cs typeface="Arial" panose="020B0604020202020204" pitchFamily="34" charset="0"/>
              </a:rPr>
              <a:t>…A state agency, before making any decision to appoint a person, whether for compensation or as a volunteer, must conduct a search of that person’s name or other indentifiying information against the registration information regarding sexual predators and sexual offenders...</a:t>
            </a:r>
            <a:endParaRPr lang="en-US" altLang="en-US" sz="1800" i="1">
              <a:latin typeface="Arial" panose="020B0604020202020204" pitchFamily="34" charset="0"/>
              <a:cs typeface="Arial" panose="020B0604020202020204" pitchFamily="34" charset="0"/>
            </a:endParaRPr>
          </a:p>
        </p:txBody>
      </p:sp>
      <p:sp>
        <p:nvSpPr>
          <p:cNvPr id="18434" name="Title 3">
            <a:extLst>
              <a:ext uri="{FF2B5EF4-FFF2-40B4-BE49-F238E27FC236}">
                <a16:creationId xmlns:a16="http://schemas.microsoft.com/office/drawing/2014/main" id="{FD902155-B6D4-114F-9DC4-13F5F265D1C8}"/>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Florida Statute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6596906-D92C-924B-AF73-02089B139FB6}"/>
              </a:ext>
            </a:extLst>
          </p:cNvPr>
          <p:cNvSpPr>
            <a:spLocks noGrp="1"/>
          </p:cNvSpPr>
          <p:nvPr>
            <p:ph type="title"/>
          </p:nvPr>
        </p:nvSpPr>
        <p:spPr>
          <a:xfrm>
            <a:off x="228600" y="0"/>
            <a:ext cx="8686800" cy="1541463"/>
          </a:xfrm>
        </p:spPr>
        <p:txBody>
          <a:bodyPr/>
          <a:lstStyle/>
          <a:p>
            <a:r>
              <a:rPr lang="en-US" altLang="en-US">
                <a:latin typeface="Times" pitchFamily="2" charset="0"/>
                <a:ea typeface="Times" pitchFamily="2" charset="0"/>
                <a:cs typeface="Times" pitchFamily="2" charset="0"/>
              </a:rPr>
              <a:t>General Principles</a:t>
            </a:r>
          </a:p>
        </p:txBody>
      </p:sp>
      <p:sp>
        <p:nvSpPr>
          <p:cNvPr id="19458" name="Content Placeholder 2">
            <a:extLst>
              <a:ext uri="{FF2B5EF4-FFF2-40B4-BE49-F238E27FC236}">
                <a16:creationId xmlns:a16="http://schemas.microsoft.com/office/drawing/2014/main" id="{83AB3F21-3539-A146-8EC7-7F0A3121FF8A}"/>
              </a:ext>
            </a:extLst>
          </p:cNvPr>
          <p:cNvSpPr>
            <a:spLocks noGrp="1"/>
          </p:cNvSpPr>
          <p:nvPr>
            <p:ph idx="1"/>
          </p:nvPr>
        </p:nvSpPr>
        <p:spPr>
          <a:xfrm>
            <a:off x="447675" y="1825625"/>
            <a:ext cx="8248650" cy="4351338"/>
          </a:xfrm>
        </p:spPr>
        <p:txBody>
          <a:bodyPr/>
          <a:lstStyle/>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The Volunteer Programs office operates with the approval of Pasco County Schools and is guided by the principles and policies of the district.</a:t>
            </a:r>
          </a:p>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Volunteers are non-paid members of the community functioning under the guidance of Pasco County Schools.</a:t>
            </a:r>
          </a:p>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Volunteers are to serve only in an auxiliary capacity under the direction and supervision of professional school personnel.</a:t>
            </a:r>
          </a:p>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Volunteers should provide supplemental and supportive services and are not a substitute for a member of the school staff.</a:t>
            </a:r>
          </a:p>
          <a:p>
            <a:pPr marL="342900" indent="-342900">
              <a:buFont typeface="Arial" panose="020B0604020202020204" pitchFamily="34" charset="0"/>
              <a:buChar char="•"/>
            </a:pPr>
            <a:endParaRPr lang="en-US" altLang="en-US" sz="2400" b="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1634BE6-65F7-8B4A-81C6-0889BB6C0E1E}"/>
              </a:ext>
            </a:extLst>
          </p:cNvPr>
          <p:cNvSpPr>
            <a:spLocks noGrp="1"/>
          </p:cNvSpPr>
          <p:nvPr>
            <p:ph type="title"/>
          </p:nvPr>
        </p:nvSpPr>
        <p:spPr>
          <a:xfrm>
            <a:off x="228600" y="0"/>
            <a:ext cx="8686800" cy="1541463"/>
          </a:xfrm>
        </p:spPr>
        <p:txBody>
          <a:bodyPr/>
          <a:lstStyle/>
          <a:p>
            <a:r>
              <a:rPr lang="en-US" altLang="en-US">
                <a:latin typeface="Times" pitchFamily="2" charset="0"/>
                <a:ea typeface="Times" pitchFamily="2" charset="0"/>
                <a:cs typeface="Times" pitchFamily="2" charset="0"/>
              </a:rPr>
              <a:t>General Principles</a:t>
            </a:r>
          </a:p>
        </p:txBody>
      </p:sp>
      <p:sp>
        <p:nvSpPr>
          <p:cNvPr id="20482" name="Content Placeholder 2">
            <a:extLst>
              <a:ext uri="{FF2B5EF4-FFF2-40B4-BE49-F238E27FC236}">
                <a16:creationId xmlns:a16="http://schemas.microsoft.com/office/drawing/2014/main" id="{9A25C3E0-E36C-AC43-A014-78F0D4A2F2EF}"/>
              </a:ext>
            </a:extLst>
          </p:cNvPr>
          <p:cNvSpPr>
            <a:spLocks noGrp="1"/>
          </p:cNvSpPr>
          <p:nvPr>
            <p:ph idx="1"/>
          </p:nvPr>
        </p:nvSpPr>
        <p:spPr>
          <a:xfrm>
            <a:off x="447675" y="1825625"/>
            <a:ext cx="8248650" cy="4351338"/>
          </a:xfrm>
        </p:spPr>
        <p:txBody>
          <a:bodyPr/>
          <a:lstStyle/>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Pasco County Schools encourages volunteer participation by individuals and groups in local schools and district offices.</a:t>
            </a:r>
          </a:p>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Volunteers can be utilized for classroom help, school events, field trips and other school sponsored off-campus activities.</a:t>
            </a:r>
          </a:p>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Volunteering can be before, during and after school hours.  </a:t>
            </a:r>
          </a:p>
          <a:p>
            <a:pPr marL="342900" indent="-342900">
              <a:buFont typeface="Arial" panose="020B0604020202020204" pitchFamily="34" charset="0"/>
              <a:buChar char="•"/>
            </a:pPr>
            <a:r>
              <a:rPr lang="en-US" altLang="en-US" sz="2400" b="0">
                <a:latin typeface="Arial" panose="020B0604020202020204" pitchFamily="34" charset="0"/>
                <a:cs typeface="Arial" panose="020B0604020202020204" pitchFamily="34" charset="0"/>
              </a:rPr>
              <a:t>Volunteers who breach confidentiality or do not follow the policies and procedures, as outlined in the Volunteer Guidelines, will have their volunteer privileges revoked.</a:t>
            </a:r>
          </a:p>
          <a:p>
            <a:pPr marL="342900" indent="-342900">
              <a:buFont typeface="Arial" panose="020B0604020202020204" pitchFamily="34" charset="0"/>
              <a:buChar char="•"/>
            </a:pPr>
            <a:endParaRPr lang="en-US" altLang="en-US" sz="2400" b="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E74173C-4C16-E243-B1F7-C335B089DF68}"/>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Application Process</a:t>
            </a:r>
          </a:p>
        </p:txBody>
      </p:sp>
      <p:sp>
        <p:nvSpPr>
          <p:cNvPr id="3" name="Content Placeholder 2">
            <a:extLst>
              <a:ext uri="{FF2B5EF4-FFF2-40B4-BE49-F238E27FC236}">
                <a16:creationId xmlns:a16="http://schemas.microsoft.com/office/drawing/2014/main" id="{9B883BBB-738E-474A-A287-F98FECB19023}"/>
              </a:ext>
            </a:extLst>
          </p:cNvPr>
          <p:cNvSpPr>
            <a:spLocks noGrp="1"/>
          </p:cNvSpPr>
          <p:nvPr>
            <p:ph idx="1"/>
          </p:nvPr>
        </p:nvSpPr>
        <p:spPr>
          <a:xfrm>
            <a:off x="447675" y="1825625"/>
            <a:ext cx="8248650" cy="4351338"/>
          </a:xfrm>
        </p:spPr>
        <p:txBody>
          <a:bodyPr/>
          <a:lstStyle/>
          <a:p>
            <a:pPr eaLnBrk="1" hangingPunct="1">
              <a:buFont typeface="Arial" panose="020B0604020202020204" pitchFamily="34" charset="0"/>
              <a:buChar char="•"/>
            </a:pPr>
            <a:r>
              <a:rPr lang="en-US" altLang="en-US">
                <a:latin typeface="Arial" panose="020B0604020202020204" pitchFamily="34" charset="0"/>
                <a:cs typeface="Arial" panose="020B0604020202020204" pitchFamily="34" charset="0"/>
              </a:rPr>
              <a:t>Online application process: </a:t>
            </a:r>
            <a:r>
              <a:rPr lang="en-US" altLang="en-US">
                <a:latin typeface="Arial" panose="020B0604020202020204" pitchFamily="34" charset="0"/>
                <a:cs typeface="Arial" panose="020B0604020202020204" pitchFamily="34" charset="0"/>
                <a:hlinkClick r:id="rId3"/>
              </a:rPr>
              <a:t>www.pascoschools.org</a:t>
            </a:r>
            <a:endParaRPr lang="en-US" altLang="en-US">
              <a:latin typeface="Arial" panose="020B0604020202020204" pitchFamily="34" charset="0"/>
              <a:cs typeface="Arial" panose="020B0604020202020204" pitchFamily="34" charset="0"/>
            </a:endParaRPr>
          </a:p>
          <a:p>
            <a:pPr eaLnBrk="1" hangingPunct="1">
              <a:buFont typeface="Wingdings" pitchFamily="2" charset="2"/>
              <a:buChar char="Ø"/>
            </a:pPr>
            <a:r>
              <a:rPr lang="en-US" altLang="en-US" sz="2400">
                <a:latin typeface="Arial" panose="020B0604020202020204" pitchFamily="34" charset="0"/>
                <a:cs typeface="Arial" panose="020B0604020202020204" pitchFamily="34" charset="0"/>
              </a:rPr>
              <a:t>From the district main page</a:t>
            </a:r>
          </a:p>
        </p:txBody>
      </p:sp>
      <p:sp>
        <p:nvSpPr>
          <p:cNvPr id="8" name="TextBox 7">
            <a:extLst>
              <a:ext uri="{FF2B5EF4-FFF2-40B4-BE49-F238E27FC236}">
                <a16:creationId xmlns:a16="http://schemas.microsoft.com/office/drawing/2014/main" id="{BD437211-03C5-4B4A-B715-6A024592144E}"/>
              </a:ext>
            </a:extLst>
          </p:cNvPr>
          <p:cNvSpPr txBox="1">
            <a:spLocks noChangeArrowheads="1"/>
          </p:cNvSpPr>
          <p:nvPr/>
        </p:nvSpPr>
        <p:spPr bwMode="auto">
          <a:xfrm>
            <a:off x="12700" y="6234113"/>
            <a:ext cx="751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i="1"/>
              <a:t>Remember:  A new application must be submitted each year, on or after July 1.</a:t>
            </a:r>
          </a:p>
        </p:txBody>
      </p:sp>
      <p:pic>
        <p:nvPicPr>
          <p:cNvPr id="22532" name="Picture 1">
            <a:extLst>
              <a:ext uri="{FF2B5EF4-FFF2-40B4-BE49-F238E27FC236}">
                <a16:creationId xmlns:a16="http://schemas.microsoft.com/office/drawing/2014/main" id="{E9C56E3B-D24B-694F-B821-9934499403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1825625"/>
            <a:ext cx="217805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70BCC37A-A278-D149-A44E-A2D8D55726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 y="1825625"/>
            <a:ext cx="56086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5AC40F50-7D7E-F04D-9557-8D823B6A8993}"/>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Opportunities</a:t>
            </a:r>
          </a:p>
        </p:txBody>
      </p:sp>
      <p:sp>
        <p:nvSpPr>
          <p:cNvPr id="24578" name="Content Placeholder 2">
            <a:extLst>
              <a:ext uri="{FF2B5EF4-FFF2-40B4-BE49-F238E27FC236}">
                <a16:creationId xmlns:a16="http://schemas.microsoft.com/office/drawing/2014/main" id="{E28A9FD8-A248-1741-A2A9-9868A89F8B00}"/>
              </a:ext>
            </a:extLst>
          </p:cNvPr>
          <p:cNvSpPr>
            <a:spLocks noGrp="1"/>
          </p:cNvSpPr>
          <p:nvPr>
            <p:ph idx="1"/>
          </p:nvPr>
        </p:nvSpPr>
        <p:spPr>
          <a:xfrm>
            <a:off x="447675" y="1825625"/>
            <a:ext cx="8467725" cy="757238"/>
          </a:xfrm>
        </p:spPr>
        <p:txBody>
          <a:bodyPr/>
          <a:lstStyle/>
          <a:p>
            <a:pPr marL="0" indent="0" eaLnBrk="1" hangingPunct="1">
              <a:buFont typeface="Arial" panose="020B0604020202020204" pitchFamily="34" charset="0"/>
              <a:buNone/>
            </a:pPr>
            <a:r>
              <a:rPr lang="en-US" altLang="en-US">
                <a:latin typeface="Arial" panose="020B0604020202020204" pitchFamily="34" charset="0"/>
                <a:cs typeface="Arial" panose="020B0604020202020204" pitchFamily="34" charset="0"/>
              </a:rPr>
              <a:t>Designated volunteer opportunities:</a:t>
            </a:r>
          </a:p>
        </p:txBody>
      </p:sp>
      <p:sp>
        <p:nvSpPr>
          <p:cNvPr id="4" name="Content Placeholder 2">
            <a:extLst>
              <a:ext uri="{FF2B5EF4-FFF2-40B4-BE49-F238E27FC236}">
                <a16:creationId xmlns:a16="http://schemas.microsoft.com/office/drawing/2014/main" id="{797B686C-3D0A-6646-9CEB-FBDEE7A8BC5D}"/>
              </a:ext>
            </a:extLst>
          </p:cNvPr>
          <p:cNvSpPr txBox="1">
            <a:spLocks/>
          </p:cNvSpPr>
          <p:nvPr/>
        </p:nvSpPr>
        <p:spPr bwMode="auto">
          <a:xfrm>
            <a:off x="447675" y="2686748"/>
            <a:ext cx="8019288" cy="35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numCol="2"/>
          <a:lstStyle>
            <a:lvl1pPr marL="457200" indent="-457200" algn="l" rtl="0" eaLnBrk="0" fontAlgn="base" hangingPunct="0">
              <a:lnSpc>
                <a:spcPct val="90000"/>
              </a:lnSpc>
              <a:spcBef>
                <a:spcPts val="1000"/>
              </a:spcBef>
              <a:spcAft>
                <a:spcPct val="0"/>
              </a:spcAft>
              <a:buFont typeface="Arial" charset="0"/>
              <a:buChar char="•"/>
              <a:defRPr sz="3000" kern="1200" baseline="0">
                <a:solidFill>
                  <a:schemeClr val="tx1"/>
                </a:solidFill>
                <a:latin typeface="Arial" charset="0"/>
                <a:ea typeface="Arial" charset="0"/>
                <a:cs typeface="Arial" charset="0"/>
              </a:defRPr>
            </a:lvl1pPr>
            <a:lvl2pPr marL="457200" indent="0" algn="ctr" rtl="0" eaLnBrk="0" fontAlgn="base" hangingPunct="0">
              <a:lnSpc>
                <a:spcPct val="90000"/>
              </a:lnSpc>
              <a:spcBef>
                <a:spcPts val="500"/>
              </a:spcBef>
              <a:spcAft>
                <a:spcPct val="0"/>
              </a:spcAft>
              <a:buFont typeface="Arial" charset="0"/>
              <a:buNone/>
              <a:defRPr sz="24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charset="0"/>
              <a:buNone/>
              <a:defRPr sz="20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charset="0"/>
              <a:buNone/>
              <a:defRPr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lvl="1" indent="-461963" algn="l" eaLnBrk="1" hangingPunct="1">
              <a:buFont typeface="Wingdings" charset="2"/>
              <a:buChar char="Ø"/>
              <a:defRPr/>
            </a:pPr>
            <a:r>
              <a:rPr lang="en-US" altLang="en-US" sz="1800" dirty="0"/>
              <a:t>Athletics/Cheerleading</a:t>
            </a:r>
          </a:p>
          <a:p>
            <a:pPr marL="461963" lvl="1" indent="-461963" algn="l" eaLnBrk="1" hangingPunct="1">
              <a:buFont typeface="Wingdings" charset="2"/>
              <a:buChar char="Ø"/>
              <a:defRPr/>
            </a:pPr>
            <a:r>
              <a:rPr lang="en-US" altLang="en-US" sz="1800" dirty="0"/>
              <a:t>Band/Chorus/Drama</a:t>
            </a:r>
          </a:p>
          <a:p>
            <a:pPr marL="461963" lvl="1" indent="-461963" algn="l" eaLnBrk="1" hangingPunct="1">
              <a:buFont typeface="Wingdings" charset="2"/>
              <a:buChar char="Ø"/>
              <a:defRPr/>
            </a:pPr>
            <a:r>
              <a:rPr lang="en-US" altLang="en-US" sz="1800" dirty="0"/>
              <a:t>Book Fair</a:t>
            </a:r>
          </a:p>
          <a:p>
            <a:pPr marL="461963" lvl="1" indent="-461963" algn="l" eaLnBrk="1" hangingPunct="1">
              <a:buFont typeface="Wingdings" charset="2"/>
              <a:buChar char="Ø"/>
              <a:defRPr/>
            </a:pPr>
            <a:r>
              <a:rPr lang="en-US" altLang="en-US" sz="1800" dirty="0"/>
              <a:t>Cafeteria</a:t>
            </a:r>
          </a:p>
          <a:p>
            <a:pPr marL="461963" lvl="1" indent="-461963" algn="l" eaLnBrk="1" hangingPunct="1">
              <a:buFont typeface="Wingdings" charset="2"/>
              <a:buChar char="Ø"/>
              <a:defRPr/>
            </a:pPr>
            <a:r>
              <a:rPr lang="en-US" altLang="en-US" sz="1800" dirty="0"/>
              <a:t>Carnival/Dance/Festival</a:t>
            </a:r>
          </a:p>
          <a:p>
            <a:pPr marL="461963" lvl="1" indent="-461963" algn="l" eaLnBrk="1" hangingPunct="1">
              <a:buFont typeface="Wingdings" charset="2"/>
              <a:buChar char="Ø"/>
              <a:defRPr/>
            </a:pPr>
            <a:r>
              <a:rPr lang="en-US" altLang="en-US" sz="1800" dirty="0"/>
              <a:t>Classroom Helper</a:t>
            </a:r>
          </a:p>
          <a:p>
            <a:pPr marL="461963" lvl="1" indent="-461963" algn="l" eaLnBrk="1" hangingPunct="1">
              <a:buFont typeface="Wingdings" charset="2"/>
              <a:buChar char="Ø"/>
              <a:defRPr/>
            </a:pPr>
            <a:r>
              <a:rPr lang="en-US" altLang="en-US" sz="1800" dirty="0"/>
              <a:t>Clothes Closet/Food Pantry</a:t>
            </a:r>
          </a:p>
          <a:p>
            <a:pPr marL="461963" lvl="1" indent="-461963" algn="l" eaLnBrk="1" hangingPunct="1">
              <a:buFont typeface="Wingdings" charset="2"/>
              <a:buChar char="Ø"/>
              <a:defRPr/>
            </a:pPr>
            <a:r>
              <a:rPr lang="en-US" altLang="en-US" sz="1800" dirty="0"/>
              <a:t>Club Sponsor</a:t>
            </a:r>
          </a:p>
          <a:p>
            <a:pPr marL="461963" lvl="1" indent="-461963" algn="l" eaLnBrk="1" hangingPunct="1">
              <a:buFont typeface="Wingdings" charset="2"/>
              <a:buChar char="Ø"/>
              <a:defRPr/>
            </a:pPr>
            <a:r>
              <a:rPr lang="en-US" altLang="en-US" sz="1800" dirty="0"/>
              <a:t>Concessions</a:t>
            </a:r>
          </a:p>
          <a:p>
            <a:pPr marL="461963" lvl="1" indent="-461963" algn="l" eaLnBrk="1" hangingPunct="1">
              <a:buFont typeface="Wingdings" charset="2"/>
              <a:buChar char="Ø"/>
              <a:defRPr/>
            </a:pPr>
            <a:r>
              <a:rPr lang="en-US" altLang="en-US" sz="1800" dirty="0"/>
              <a:t>Early Childhood – HS/EHS/PK</a:t>
            </a:r>
          </a:p>
          <a:p>
            <a:pPr marL="461963" lvl="1" indent="-461963" algn="l" eaLnBrk="1" hangingPunct="1">
              <a:buFont typeface="Wingdings" charset="2"/>
              <a:buChar char="Ø"/>
              <a:defRPr/>
            </a:pPr>
            <a:r>
              <a:rPr lang="en-US" altLang="en-US" sz="1800" dirty="0"/>
              <a:t>Field Trip Chaperone</a:t>
            </a:r>
          </a:p>
          <a:p>
            <a:pPr marL="461963" lvl="1" indent="-461963" algn="l" eaLnBrk="1" hangingPunct="1">
              <a:buFont typeface="Wingdings" charset="2"/>
              <a:buChar char="Ø"/>
              <a:defRPr/>
            </a:pPr>
            <a:r>
              <a:rPr lang="en-US" altLang="en-US" sz="1800" dirty="0"/>
              <a:t>Heath Screenings</a:t>
            </a:r>
          </a:p>
          <a:p>
            <a:pPr marL="461963" lvl="1" indent="-461963" algn="l" eaLnBrk="1" hangingPunct="1">
              <a:buFont typeface="Wingdings" charset="2"/>
              <a:buChar char="Ø"/>
              <a:defRPr/>
            </a:pPr>
            <a:r>
              <a:rPr lang="en-US" altLang="en-US" sz="1800" dirty="0"/>
              <a:t>Media Center</a:t>
            </a:r>
          </a:p>
          <a:p>
            <a:pPr marL="461963" lvl="1" indent="-461963" algn="l" eaLnBrk="1" hangingPunct="1">
              <a:buFont typeface="Wingdings" charset="2"/>
              <a:buChar char="Ø"/>
              <a:defRPr/>
            </a:pPr>
            <a:r>
              <a:rPr lang="en-US" altLang="en-US" sz="1800" dirty="0"/>
              <a:t>Mentor</a:t>
            </a:r>
          </a:p>
          <a:p>
            <a:pPr marL="461963" lvl="1" indent="-461963" algn="l" eaLnBrk="1" hangingPunct="1">
              <a:buFont typeface="Wingdings" charset="2"/>
              <a:buChar char="Ø"/>
              <a:defRPr/>
            </a:pPr>
            <a:r>
              <a:rPr lang="en-US" altLang="en-US" sz="1800" dirty="0"/>
              <a:t>Odyssey of the Mind</a:t>
            </a:r>
          </a:p>
          <a:p>
            <a:pPr marL="461963" lvl="1" indent="-461963" algn="l" eaLnBrk="1" hangingPunct="1">
              <a:buFont typeface="Wingdings" charset="2"/>
              <a:buChar char="Ø"/>
              <a:defRPr/>
            </a:pPr>
            <a:r>
              <a:rPr lang="en-US" altLang="en-US" sz="1800" dirty="0"/>
              <a:t>Office Helper</a:t>
            </a:r>
          </a:p>
          <a:p>
            <a:pPr marL="461963" lvl="1" indent="-461963" algn="l" eaLnBrk="1" hangingPunct="1">
              <a:buFont typeface="Wingdings" charset="2"/>
              <a:buChar char="Ø"/>
              <a:defRPr/>
            </a:pPr>
            <a:r>
              <a:rPr lang="en-US" altLang="en-US" sz="1800" dirty="0"/>
              <a:t>PTA/PTO</a:t>
            </a:r>
          </a:p>
          <a:p>
            <a:pPr marL="461963" lvl="1" indent="-461963" algn="l" eaLnBrk="1" hangingPunct="1">
              <a:buFont typeface="Wingdings" charset="2"/>
              <a:buChar char="Ø"/>
              <a:defRPr/>
            </a:pPr>
            <a:r>
              <a:rPr lang="en-US" altLang="en-US" sz="1800" dirty="0"/>
              <a:t>SAC – School Advisory Council</a:t>
            </a:r>
          </a:p>
          <a:p>
            <a:pPr marL="461963" lvl="1" indent="-461963" algn="l" eaLnBrk="1" hangingPunct="1">
              <a:buFont typeface="Wingdings" charset="2"/>
              <a:buChar char="Ø"/>
              <a:defRPr/>
            </a:pPr>
            <a:r>
              <a:rPr lang="en-US" altLang="en-US" sz="1800" dirty="0"/>
              <a:t>Translator/Interpreter</a:t>
            </a:r>
          </a:p>
          <a:p>
            <a:pPr marL="461963" lvl="1" indent="-461963" algn="l" eaLnBrk="1" hangingPunct="1">
              <a:buFont typeface="Wingdings" charset="2"/>
              <a:buChar char="Ø"/>
              <a:defRPr/>
            </a:pPr>
            <a:r>
              <a:rPr lang="en-US" altLang="en-US" sz="1800" dirty="0"/>
              <a:t>Tutor</a:t>
            </a:r>
          </a:p>
          <a:p>
            <a:pPr marL="461963" lvl="1" indent="-461963" algn="l" eaLnBrk="1" hangingPunct="1">
              <a:buFont typeface="Wingdings" charset="2"/>
              <a:buChar char="Ø"/>
              <a:defRPr/>
            </a:pPr>
            <a:r>
              <a:rPr lang="en-US" altLang="en-US" sz="1800" dirty="0"/>
              <a:t>Watch D.O.G.S.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92E55-C81D-DC4D-9213-444C8B6EE6DD}"/>
              </a:ext>
            </a:extLst>
          </p:cNvPr>
          <p:cNvSpPr>
            <a:spLocks noGrp="1"/>
          </p:cNvSpPr>
          <p:nvPr>
            <p:ph idx="1"/>
          </p:nvPr>
        </p:nvSpPr>
        <p:spPr>
          <a:xfrm>
            <a:off x="447675" y="1825625"/>
            <a:ext cx="8467725" cy="4351338"/>
          </a:xfrm>
        </p:spPr>
        <p:txBody>
          <a:bodyPr/>
          <a:lstStyle/>
          <a:p>
            <a:pPr marL="0" indent="0">
              <a:buFont typeface="Arial" panose="020B0604020202020204" pitchFamily="34" charset="0"/>
              <a:buNone/>
            </a:pPr>
            <a:r>
              <a:rPr lang="en-US" altLang="en-US">
                <a:latin typeface="Arial" panose="020B0604020202020204" pitchFamily="34" charset="0"/>
                <a:cs typeface="Arial" panose="020B0604020202020204" pitchFamily="34" charset="0"/>
              </a:rPr>
              <a:t>As an important part of Pasco County Schools, volunteers are expected to be a positive role model and supportive of district initiatives.  </a:t>
            </a:r>
          </a:p>
          <a:p>
            <a:pPr marL="0" indent="0">
              <a:spcBef>
                <a:spcPct val="0"/>
              </a:spcBef>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pPr>
            <a:r>
              <a:rPr lang="en-US" altLang="en-US">
                <a:latin typeface="Arial" panose="020B0604020202020204" pitchFamily="34" charset="0"/>
                <a:cs typeface="Arial" panose="020B0604020202020204" pitchFamily="34" charset="0"/>
              </a:rPr>
              <a:t>Along with professional, appropriate</a:t>
            </a:r>
          </a:p>
          <a:p>
            <a:pPr marL="0" indent="0">
              <a:spcBef>
                <a:spcPct val="0"/>
              </a:spcBef>
              <a:buFont typeface="Arial" panose="020B0604020202020204" pitchFamily="34" charset="0"/>
              <a:buNone/>
            </a:pPr>
            <a:r>
              <a:rPr lang="en-US" altLang="en-US">
                <a:latin typeface="Arial" panose="020B0604020202020204" pitchFamily="34" charset="0"/>
                <a:cs typeface="Arial" panose="020B0604020202020204" pitchFamily="34" charset="0"/>
              </a:rPr>
              <a:t>behavior, volunteers should also</a:t>
            </a:r>
          </a:p>
          <a:p>
            <a:pPr marL="0" indent="0">
              <a:spcBef>
                <a:spcPct val="0"/>
              </a:spcBef>
              <a:buFont typeface="Arial" panose="020B0604020202020204" pitchFamily="34" charset="0"/>
              <a:buNone/>
            </a:pPr>
            <a:r>
              <a:rPr lang="en-US" altLang="en-US">
                <a:latin typeface="Arial" panose="020B0604020202020204" pitchFamily="34" charset="0"/>
                <a:cs typeface="Arial" panose="020B0604020202020204" pitchFamily="34" charset="0"/>
              </a:rPr>
              <a:t>adhere to the expectations outlined</a:t>
            </a:r>
          </a:p>
          <a:p>
            <a:pPr marL="0" indent="0">
              <a:spcBef>
                <a:spcPct val="0"/>
              </a:spcBef>
              <a:buFont typeface="Arial" panose="020B0604020202020204" pitchFamily="34" charset="0"/>
              <a:buNone/>
            </a:pPr>
            <a:r>
              <a:rPr lang="en-US" altLang="en-US">
                <a:latin typeface="Arial" panose="020B0604020202020204" pitchFamily="34" charset="0"/>
                <a:cs typeface="Arial" panose="020B0604020202020204" pitchFamily="34" charset="0"/>
              </a:rPr>
              <a:t>in the Volunteer Guidelines.</a:t>
            </a:r>
          </a:p>
        </p:txBody>
      </p:sp>
      <p:sp>
        <p:nvSpPr>
          <p:cNvPr id="26626" name="Title 3">
            <a:extLst>
              <a:ext uri="{FF2B5EF4-FFF2-40B4-BE49-F238E27FC236}">
                <a16:creationId xmlns:a16="http://schemas.microsoft.com/office/drawing/2014/main" id="{C8DDD07E-482B-5A48-A513-157C16D0FF21}"/>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Expectations</a:t>
            </a:r>
          </a:p>
        </p:txBody>
      </p:sp>
      <p:pic>
        <p:nvPicPr>
          <p:cNvPr id="26627" name="Picture 1">
            <a:extLst>
              <a:ext uri="{FF2B5EF4-FFF2-40B4-BE49-F238E27FC236}">
                <a16:creationId xmlns:a16="http://schemas.microsoft.com/office/drawing/2014/main" id="{7E7A6533-1D76-F442-BDFC-DA82B0336C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38750">
            <a:off x="6645275" y="3805238"/>
            <a:ext cx="21050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87C0FEB6-98C4-9D47-9F1A-B5661B4BDFD9}"/>
              </a:ext>
            </a:extLst>
          </p:cNvPr>
          <p:cNvSpPr>
            <a:spLocks noGrp="1"/>
          </p:cNvSpPr>
          <p:nvPr>
            <p:ph type="title"/>
          </p:nvPr>
        </p:nvSpPr>
        <p:spPr>
          <a:xfrm>
            <a:off x="228600" y="0"/>
            <a:ext cx="8686800" cy="1541463"/>
          </a:xfrm>
        </p:spPr>
        <p:txBody>
          <a:bodyPr/>
          <a:lstStyle/>
          <a:p>
            <a:pPr eaLnBrk="1" hangingPunct="1"/>
            <a:r>
              <a:rPr lang="en-US" altLang="en-US">
                <a:latin typeface="Times" pitchFamily="2" charset="0"/>
                <a:ea typeface="Times" pitchFamily="2" charset="0"/>
                <a:cs typeface="Times" pitchFamily="2" charset="0"/>
              </a:rPr>
              <a:t>Volunteer Expectations</a:t>
            </a:r>
          </a:p>
        </p:txBody>
      </p:sp>
      <p:sp>
        <p:nvSpPr>
          <p:cNvPr id="27650" name="Content Placeholder 2">
            <a:extLst>
              <a:ext uri="{FF2B5EF4-FFF2-40B4-BE49-F238E27FC236}">
                <a16:creationId xmlns:a16="http://schemas.microsoft.com/office/drawing/2014/main" id="{29863D4E-718B-434D-BE20-DAE0924D5A71}"/>
              </a:ext>
            </a:extLst>
          </p:cNvPr>
          <p:cNvSpPr>
            <a:spLocks noGrp="1"/>
          </p:cNvSpPr>
          <p:nvPr>
            <p:ph idx="1"/>
          </p:nvPr>
        </p:nvSpPr>
        <p:spPr>
          <a:xfrm>
            <a:off x="447675" y="1825625"/>
            <a:ext cx="8248650" cy="4351338"/>
          </a:xfrm>
        </p:spPr>
        <p:txBody>
          <a:bodyPr/>
          <a:lstStyle/>
          <a:p>
            <a:pPr marL="0" indent="0">
              <a:buFont typeface="Arial" panose="020B0604020202020204" pitchFamily="34" charset="0"/>
              <a:buNone/>
            </a:pPr>
            <a:r>
              <a:rPr lang="en-US" altLang="en-US" b="1">
                <a:latin typeface="Arial" panose="020B0604020202020204" pitchFamily="34" charset="0"/>
                <a:cs typeface="Arial" panose="020B0604020202020204" pitchFamily="34" charset="0"/>
              </a:rPr>
              <a:t>Supervision</a:t>
            </a:r>
            <a:endParaRPr lang="en-US" altLang="en-US">
              <a:latin typeface="Arial" panose="020B0604020202020204" pitchFamily="34" charset="0"/>
              <a:cs typeface="Arial" panose="020B0604020202020204" pitchFamily="34" charset="0"/>
            </a:endParaRPr>
          </a:p>
          <a:p>
            <a:pPr marL="285750" lvl="1" indent="-285750" algn="l">
              <a:buFont typeface="Arial" panose="020B0604020202020204" pitchFamily="34" charset="0"/>
              <a:buChar char="•"/>
            </a:pPr>
            <a:r>
              <a:rPr lang="en-US" altLang="en-US"/>
              <a:t>Volunteers shall work under the direction and supervision of the principal, teacher(s) or other members of the school staff.</a:t>
            </a:r>
          </a:p>
          <a:p>
            <a:pPr marL="285750" lvl="1" indent="-285750" algn="l">
              <a:buFont typeface="Arial" panose="020B0604020202020204" pitchFamily="34" charset="0"/>
              <a:buChar char="•"/>
            </a:pPr>
            <a:r>
              <a:rPr lang="en-US" altLang="en-US"/>
              <a:t>Volunteers provide supplemental and supportive services and are not a substitute for a member of the school staff.</a:t>
            </a:r>
          </a:p>
          <a:p>
            <a:pPr marL="285750" lvl="1" indent="-285750" algn="l">
              <a:buFont typeface="Arial" panose="020B0604020202020204" pitchFamily="34" charset="0"/>
              <a:buChar char="•"/>
            </a:pPr>
            <a:r>
              <a:rPr lang="en-US" altLang="en-US"/>
              <a:t>Volunteers may not supervise a class in the teacher’s absence.</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1799</TotalTime>
  <Words>1660</Words>
  <Application>Microsoft Macintosh PowerPoint</Application>
  <PresentationFormat>Letter Paper (8.5x11 in)</PresentationFormat>
  <Paragraphs>139</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vt:lpstr>
      <vt:lpstr>Wingdings</vt:lpstr>
      <vt:lpstr>Office Theme</vt:lpstr>
      <vt:lpstr>Volunteer Programs</vt:lpstr>
      <vt:lpstr>Purpose</vt:lpstr>
      <vt:lpstr>Florida Statute</vt:lpstr>
      <vt:lpstr>General Principles</vt:lpstr>
      <vt:lpstr>General Principles</vt:lpstr>
      <vt:lpstr>Application Process</vt:lpstr>
      <vt:lpstr>Volunteer Opportunities</vt:lpstr>
      <vt:lpstr>Volunteer Expectations</vt:lpstr>
      <vt:lpstr>Volunteer Expectations</vt:lpstr>
      <vt:lpstr>Volunteer Expectations</vt:lpstr>
      <vt:lpstr>Volunteer Expectations</vt:lpstr>
      <vt:lpstr>Volunteer Expectations</vt:lpstr>
      <vt:lpstr>Volunteer Expectations</vt:lpstr>
      <vt:lpstr>Volunteer Restrictions</vt:lpstr>
      <vt:lpstr>Volunteer Restrictions</vt:lpstr>
      <vt:lpstr>Bullying and Harassment</vt:lpstr>
      <vt:lpstr>Court-Ordered Community Service</vt:lpstr>
      <vt:lpstr>Equal Opportunity</vt:lpstr>
      <vt:lpstr>Management and Insurance</vt:lpstr>
      <vt:lpstr>Parental Notification</vt:lpstr>
      <vt:lpstr>Suspected Child Abuse and Neglect</vt:lpstr>
      <vt:lpstr>Sexual Harassment</vt:lpstr>
      <vt:lpstr>Volunteers and Personal Children</vt:lpstr>
      <vt:lpstr>Get Started</vt:lpstr>
      <vt:lpstr>Stay Engaged</vt:lpstr>
      <vt:lpstr>Reminders</vt:lpstr>
      <vt:lpstr>Questions and Comments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Nixon</dc:creator>
  <cp:lastModifiedBy>Darlene A. Wagner</cp:lastModifiedBy>
  <cp:revision>106</cp:revision>
  <cp:lastPrinted>2017-05-24T12:56:08Z</cp:lastPrinted>
  <dcterms:created xsi:type="dcterms:W3CDTF">2016-12-02T15:50:05Z</dcterms:created>
  <dcterms:modified xsi:type="dcterms:W3CDTF">2019-08-09T14:46:26Z</dcterms:modified>
</cp:coreProperties>
</file>